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947275"/>
  <p:embeddedFontLst>
    <p:embeddedFont>
      <p:font typeface="Bodoni" charset="0"/>
      <p:regular r:id="rId38"/>
      <p:bold r:id="rId39"/>
      <p:italic r:id="rId40"/>
      <p:boldItalic r:id="rId41"/>
    </p:embeddedFont>
    <p:embeddedFont>
      <p:font typeface="Palatino Linotype" pitchFamily="18" charset="0"/>
      <p:regular r:id="rId42"/>
      <p:bold r:id="rId43"/>
      <p:italic r:id="rId44"/>
      <p:boldItalic r:id="rId45"/>
    </p:embeddedFont>
    <p:embeddedFont>
      <p:font typeface="Libre Franklin" charset="0"/>
      <p:regular r:id="rId46"/>
      <p:bold r:id="rId47"/>
      <p:italic r:id="rId48"/>
      <p:boldItalic r:id="rId49"/>
    </p:embeddedFont>
    <p:embeddedFont>
      <p:font typeface="Calibri"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yagBAsbNs8ZjYi1XoPpWpyQup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1210" y="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2498" cy="497126"/>
          </a:xfrm>
          <a:prstGeom prst="rect">
            <a:avLst/>
          </a:prstGeom>
          <a:noFill/>
          <a:ln>
            <a:noFill/>
          </a:ln>
        </p:spPr>
        <p:txBody>
          <a:bodyPr spcFirstLastPara="1" wrap="square" lIns="91975" tIns="45975" rIns="91975" bIns="459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3893" y="0"/>
            <a:ext cx="2972498" cy="497126"/>
          </a:xfrm>
          <a:prstGeom prst="rect">
            <a:avLst/>
          </a:prstGeom>
          <a:noFill/>
          <a:ln>
            <a:noFill/>
          </a:ln>
        </p:spPr>
        <p:txBody>
          <a:bodyPr spcFirstLastPara="1" wrap="square" lIns="91975" tIns="45975" rIns="91975" bIns="459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8563"/>
            <a:ext cx="2972498" cy="497125"/>
          </a:xfrm>
          <a:prstGeom prst="rect">
            <a:avLst/>
          </a:prstGeom>
          <a:noFill/>
          <a:ln>
            <a:noFill/>
          </a:ln>
        </p:spPr>
        <p:txBody>
          <a:bodyPr spcFirstLastPara="1" wrap="square" lIns="91975" tIns="45975" rIns="91975" bIns="459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13144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29" name="Google Shape;129;p1: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r>
              <a:rPr lang="en-US"/>
              <a:t>For fall 2012 students were preregistered for FYS and major classes.</a:t>
            </a:r>
            <a:endParaRPr/>
          </a:p>
        </p:txBody>
      </p:sp>
      <p:sp>
        <p:nvSpPr>
          <p:cNvPr id="193" name="Google Shape;193;p9: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23" name="Google Shape;223;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16: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30" name="Google Shape;230;p16: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17</a:t>
            </a:fld>
            <a:endParaRPr sz="1200" b="0" i="0" u="none" strike="noStrike" cap="none">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9a288577e_0_2:notes"/>
          <p:cNvSpPr>
            <a:spLocks noGrp="1" noRot="1" noChangeAspect="1"/>
          </p:cNvSpPr>
          <p:nvPr>
            <p:ph type="sldImg" idx="2"/>
          </p:nvPr>
        </p:nvSpPr>
        <p:spPr>
          <a:xfrm>
            <a:off x="942975" y="746125"/>
            <a:ext cx="4971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9a288577e_0_2: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43" name="Google Shape;243;ge9a288577e_0_2: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67" name="Google Shape;267;p2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73" name="Google Shape;273;p2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79" name="Google Shape;279;p2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85" name="Google Shape;285;p2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6: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91" name="Google Shape;291;p2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97" name="Google Shape;297;p2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03" name="Google Shape;303;p2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6d32cda0e_0_0:notes"/>
          <p:cNvSpPr>
            <a:spLocks noGrp="1" noRot="1" noChangeAspect="1"/>
          </p:cNvSpPr>
          <p:nvPr>
            <p:ph type="sldImg" idx="2"/>
          </p:nvPr>
        </p:nvSpPr>
        <p:spPr>
          <a:xfrm>
            <a:off x="942975" y="746125"/>
            <a:ext cx="4971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6d32cda0e_0_0: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42" name="Google Shape;142;ge6d32cda0e_0_0: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9: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09" name="Google Shape;309;p2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15" name="Google Shape;315;p3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21" name="Google Shape;321;p3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2: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27" name="Google Shape;327;p3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9687f20d3_0_0:notes"/>
          <p:cNvSpPr>
            <a:spLocks noGrp="1" noRot="1" noChangeAspect="1"/>
          </p:cNvSpPr>
          <p:nvPr>
            <p:ph type="sldImg" idx="2"/>
          </p:nvPr>
        </p:nvSpPr>
        <p:spPr>
          <a:xfrm>
            <a:off x="942975" y="746125"/>
            <a:ext cx="4971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e9687f20d3_0_0: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34" name="Google Shape;334;ge9687f20d3_0_0: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55" name="Google Shape;155;p4: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9329bae5f_0_0:notes"/>
          <p:cNvSpPr>
            <a:spLocks noGrp="1" noRot="1" noChangeAspect="1"/>
          </p:cNvSpPr>
          <p:nvPr>
            <p:ph type="sldImg" idx="2"/>
          </p:nvPr>
        </p:nvSpPr>
        <p:spPr>
          <a:xfrm>
            <a:off x="942975" y="746125"/>
            <a:ext cx="4971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9329bae5f_0_0: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62" name="Google Shape;162;ge9329bae5f_0_0: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3F3F35"/>
            </a:gs>
            <a:gs pos="47500">
              <a:srgbClr val="6E6E68"/>
            </a:gs>
            <a:gs pos="58499">
              <a:srgbClr val="7B7B74"/>
            </a:gs>
            <a:gs pos="100000">
              <a:srgbClr val="3F3F35"/>
            </a:gs>
          </a:gsLst>
          <a:lin ang="3600000" scaled="0"/>
        </a:gradFill>
        <a:effectLst/>
      </p:bgPr>
    </p:bg>
    <p:spTree>
      <p:nvGrpSpPr>
        <p:cNvPr id="1" name="Shape 18"/>
        <p:cNvGrpSpPr/>
        <p:nvPr/>
      </p:nvGrpSpPr>
      <p:grpSpPr>
        <a:xfrm>
          <a:off x="0" y="0"/>
          <a:ext cx="0" cy="0"/>
          <a:chOff x="0" y="0"/>
          <a:chExt cx="0" cy="0"/>
        </a:xfrm>
      </p:grpSpPr>
      <p:sp>
        <p:nvSpPr>
          <p:cNvPr id="19" name="Google Shape;19;p36"/>
          <p:cNvSpPr/>
          <p:nvPr/>
        </p:nvSpPr>
        <p:spPr>
          <a:xfrm>
            <a:off x="-1" y="2545080"/>
            <a:ext cx="9144000" cy="32552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 name="Google Shape;20;p36"/>
          <p:cNvSpPr/>
          <p:nvPr/>
        </p:nvSpPr>
        <p:spPr>
          <a:xfrm>
            <a:off x="-1" y="2667000"/>
            <a:ext cx="9144000" cy="273957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36"/>
          <p:cNvSpPr/>
          <p:nvPr/>
        </p:nvSpPr>
        <p:spPr>
          <a:xfrm>
            <a:off x="-1" y="5479143"/>
            <a:ext cx="9144000" cy="2358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 name="Google Shape;22;p36"/>
          <p:cNvSpPr txBox="1">
            <a:spLocks noGrp="1"/>
          </p:cNvSpPr>
          <p:nvPr>
            <p:ph type="ctrTitle"/>
          </p:nvPr>
        </p:nvSpPr>
        <p:spPr>
          <a:xfrm>
            <a:off x="228599" y="2819400"/>
            <a:ext cx="86868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7200"/>
              <a:buFont typeface="Bodoni"/>
              <a:buNone/>
              <a:defRPr sz="72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1500"/>
              <a:buNone/>
              <a:defRPr sz="2000">
                <a:solidFill>
                  <a:srgbClr val="FFFFFF"/>
                </a:solidFill>
              </a:defRPr>
            </a:lvl1pPr>
            <a:lvl2pPr lvl="1" algn="ctr">
              <a:spcBef>
                <a:spcPts val="400"/>
              </a:spcBef>
              <a:spcAft>
                <a:spcPts val="0"/>
              </a:spcAft>
              <a:buSzPts val="1700"/>
              <a:buNone/>
              <a:defRPr>
                <a:solidFill>
                  <a:schemeClr val="lt1"/>
                </a:solidFill>
              </a:defRPr>
            </a:lvl2pPr>
            <a:lvl3pPr lvl="2" algn="ctr">
              <a:spcBef>
                <a:spcPts val="360"/>
              </a:spcBef>
              <a:spcAft>
                <a:spcPts val="0"/>
              </a:spcAft>
              <a:buSzPts val="1800"/>
              <a:buNone/>
              <a:defRPr>
                <a:solidFill>
                  <a:schemeClr val="lt1"/>
                </a:solidFill>
              </a:defRPr>
            </a:lvl3pPr>
            <a:lvl4pPr lvl="3" algn="ctr">
              <a:spcBef>
                <a:spcPts val="320"/>
              </a:spcBef>
              <a:spcAft>
                <a:spcPts val="0"/>
              </a:spcAft>
              <a:buSzPts val="1600"/>
              <a:buNone/>
              <a:defRPr>
                <a:solidFill>
                  <a:schemeClr val="lt1"/>
                </a:solidFill>
              </a:defRPr>
            </a:lvl4pPr>
            <a:lvl5pPr lvl="4" algn="ctr">
              <a:spcBef>
                <a:spcPts val="280"/>
              </a:spcBef>
              <a:spcAft>
                <a:spcPts val="0"/>
              </a:spcAft>
              <a:buSzPts val="1400"/>
              <a:buNone/>
              <a:defRPr>
                <a:solidFill>
                  <a:schemeClr val="lt1"/>
                </a:solidFill>
              </a:defRPr>
            </a:lvl5pPr>
            <a:lvl6pPr lvl="5" algn="ctr">
              <a:spcBef>
                <a:spcPts val="280"/>
              </a:spcBef>
              <a:spcAft>
                <a:spcPts val="0"/>
              </a:spcAft>
              <a:buSzPts val="1400"/>
              <a:buNone/>
              <a:defRPr>
                <a:solidFill>
                  <a:schemeClr val="lt1"/>
                </a:solidFill>
              </a:defRPr>
            </a:lvl6pPr>
            <a:lvl7pPr lvl="6" algn="ctr">
              <a:spcBef>
                <a:spcPts val="280"/>
              </a:spcBef>
              <a:spcAft>
                <a:spcPts val="0"/>
              </a:spcAft>
              <a:buSzPts val="1400"/>
              <a:buNone/>
              <a:defRPr>
                <a:solidFill>
                  <a:schemeClr val="lt1"/>
                </a:solidFill>
              </a:defRPr>
            </a:lvl7pPr>
            <a:lvl8pPr lvl="7" algn="ctr">
              <a:spcBef>
                <a:spcPts val="280"/>
              </a:spcBef>
              <a:spcAft>
                <a:spcPts val="0"/>
              </a:spcAft>
              <a:buSzPts val="1400"/>
              <a:buNone/>
              <a:defRPr>
                <a:solidFill>
                  <a:schemeClr val="lt1"/>
                </a:solidFill>
              </a:defRPr>
            </a:lvl8pPr>
            <a:lvl9pPr lvl="8" algn="ctr">
              <a:spcBef>
                <a:spcPts val="280"/>
              </a:spcBef>
              <a:spcAft>
                <a:spcPts val="0"/>
              </a:spcAft>
              <a:buSzPts val="1400"/>
              <a:buNone/>
              <a:defRPr>
                <a:solidFill>
                  <a:schemeClr val="lt1"/>
                </a:solidFill>
              </a:defRPr>
            </a:lvl9pPr>
          </a:lstStyle>
          <a:p>
            <a:endParaRPr/>
          </a:p>
        </p:txBody>
      </p:sp>
      <p:sp>
        <p:nvSpPr>
          <p:cNvPr id="24" name="Google Shape;2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p:nvPr/>
        </p:nvSpPr>
        <p:spPr>
          <a:xfrm>
            <a:off x="3148584" y="4261104"/>
            <a:ext cx="1219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
        <p:nvSpPr>
          <p:cNvPr id="27" name="Google Shape;27;p36"/>
          <p:cNvSpPr txBox="1">
            <a:spLocks noGrp="1"/>
          </p:cNvSpPr>
          <p:nvPr>
            <p:ph type="sldNum" idx="12"/>
          </p:nvPr>
        </p:nvSpPr>
        <p:spPr>
          <a:xfrm>
            <a:off x="3962399" y="4392168"/>
            <a:ext cx="1219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chemeClr val="lt2"/>
                </a:solidFill>
                <a:latin typeface="Bodoni"/>
                <a:ea typeface="Bodoni"/>
                <a:cs typeface="Bodoni"/>
                <a:sym typeface="Bodoni"/>
              </a:defRPr>
            </a:lvl1pPr>
            <a:lvl2pPr marL="0" lvl="1" indent="0" algn="ctr">
              <a:spcBef>
                <a:spcPts val="0"/>
              </a:spcBef>
              <a:buNone/>
              <a:defRPr sz="2400" b="0" i="0" u="none" strike="noStrike" cap="none">
                <a:solidFill>
                  <a:schemeClr val="lt2"/>
                </a:solidFill>
                <a:latin typeface="Bodoni"/>
                <a:ea typeface="Bodoni"/>
                <a:cs typeface="Bodoni"/>
                <a:sym typeface="Bodoni"/>
              </a:defRPr>
            </a:lvl2pPr>
            <a:lvl3pPr marL="0" lvl="2" indent="0" algn="ctr">
              <a:spcBef>
                <a:spcPts val="0"/>
              </a:spcBef>
              <a:buNone/>
              <a:defRPr sz="2400" b="0" i="0" u="none" strike="noStrike" cap="none">
                <a:solidFill>
                  <a:schemeClr val="lt2"/>
                </a:solidFill>
                <a:latin typeface="Bodoni"/>
                <a:ea typeface="Bodoni"/>
                <a:cs typeface="Bodoni"/>
                <a:sym typeface="Bodoni"/>
              </a:defRPr>
            </a:lvl3pPr>
            <a:lvl4pPr marL="0" lvl="3" indent="0" algn="ctr">
              <a:spcBef>
                <a:spcPts val="0"/>
              </a:spcBef>
              <a:buNone/>
              <a:defRPr sz="2400" b="0" i="0" u="none" strike="noStrike" cap="none">
                <a:solidFill>
                  <a:schemeClr val="lt2"/>
                </a:solidFill>
                <a:latin typeface="Bodoni"/>
                <a:ea typeface="Bodoni"/>
                <a:cs typeface="Bodoni"/>
                <a:sym typeface="Bodoni"/>
              </a:defRPr>
            </a:lvl4pPr>
            <a:lvl5pPr marL="0" lvl="4" indent="0" algn="ctr">
              <a:spcBef>
                <a:spcPts val="0"/>
              </a:spcBef>
              <a:buNone/>
              <a:defRPr sz="2400" b="0" i="0" u="none" strike="noStrike" cap="none">
                <a:solidFill>
                  <a:schemeClr val="lt2"/>
                </a:solidFill>
                <a:latin typeface="Bodoni"/>
                <a:ea typeface="Bodoni"/>
                <a:cs typeface="Bodoni"/>
                <a:sym typeface="Bodoni"/>
              </a:defRPr>
            </a:lvl5pPr>
            <a:lvl6pPr marL="0" lvl="5" indent="0" algn="ctr">
              <a:spcBef>
                <a:spcPts val="0"/>
              </a:spcBef>
              <a:buNone/>
              <a:defRPr sz="2400" b="0" i="0" u="none" strike="noStrike" cap="none">
                <a:solidFill>
                  <a:schemeClr val="lt2"/>
                </a:solidFill>
                <a:latin typeface="Bodoni"/>
                <a:ea typeface="Bodoni"/>
                <a:cs typeface="Bodoni"/>
                <a:sym typeface="Bodoni"/>
              </a:defRPr>
            </a:lvl6pPr>
            <a:lvl7pPr marL="0" lvl="6" indent="0" algn="ctr">
              <a:spcBef>
                <a:spcPts val="0"/>
              </a:spcBef>
              <a:buNone/>
              <a:defRPr sz="2400" b="0" i="0" u="none" strike="noStrike" cap="none">
                <a:solidFill>
                  <a:schemeClr val="lt2"/>
                </a:solidFill>
                <a:latin typeface="Bodoni"/>
                <a:ea typeface="Bodoni"/>
                <a:cs typeface="Bodoni"/>
                <a:sym typeface="Bodoni"/>
              </a:defRPr>
            </a:lvl7pPr>
            <a:lvl8pPr marL="0" lvl="7" indent="0" algn="ctr">
              <a:spcBef>
                <a:spcPts val="0"/>
              </a:spcBef>
              <a:buNone/>
              <a:defRPr sz="2400" b="0" i="0" u="none" strike="noStrike" cap="none">
                <a:solidFill>
                  <a:schemeClr val="lt2"/>
                </a:solidFill>
                <a:latin typeface="Bodoni"/>
                <a:ea typeface="Bodoni"/>
                <a:cs typeface="Bodoni"/>
                <a:sym typeface="Bodoni"/>
              </a:defRPr>
            </a:lvl8pPr>
            <a:lvl9pPr marL="0" lvl="8" indent="0" algn="ctr">
              <a:spcBef>
                <a:spcPts val="0"/>
              </a:spcBef>
              <a:buNone/>
              <a:defRPr sz="2400" b="0" i="0" u="none" strike="noStrike" cap="none">
                <a:solidFill>
                  <a:schemeClr val="lt2"/>
                </a:solidFill>
                <a:latin typeface="Bodoni"/>
                <a:ea typeface="Bodoni"/>
                <a:cs typeface="Bodoni"/>
                <a:sym typeface="Bodoni"/>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36"/>
          <p:cNvSpPr txBox="1"/>
          <p:nvPr/>
        </p:nvSpPr>
        <p:spPr>
          <a:xfrm>
            <a:off x="4818888" y="4261104"/>
            <a:ext cx="1219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44"/>
          <p:cNvSpPr>
            <a:spLocks noGrp="1"/>
          </p:cNvSpPr>
          <p:nvPr>
            <p:ph type="pic" idx="2"/>
          </p:nvPr>
        </p:nvSpPr>
        <p:spPr>
          <a:xfrm>
            <a:off x="436880" y="1717040"/>
            <a:ext cx="8249920" cy="4531360"/>
          </a:xfrm>
          <a:prstGeom prst="rect">
            <a:avLst/>
          </a:prstGeom>
          <a:solidFill>
            <a:srgbClr val="E6E8EC"/>
          </a:solidFill>
          <a:ln>
            <a:noFill/>
          </a:ln>
          <a:effectLst>
            <a:outerShdw blurRad="76200" dist="38100" dir="3600000" algn="ctr" rotWithShape="0">
              <a:srgbClr val="000000">
                <a:alpha val="4980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400"/>
              <a:buFont typeface="Noto Sans Symbols"/>
              <a:buNone/>
              <a:defRPr sz="3200" b="0" i="0" u="none" strike="noStrike" cap="none">
                <a:solidFill>
                  <a:schemeClr val="dk2"/>
                </a:solidFill>
                <a:latin typeface="Libre Franklin"/>
                <a:ea typeface="Libre Franklin"/>
                <a:cs typeface="Libre Franklin"/>
                <a:sym typeface="Libre Franklin"/>
              </a:defRPr>
            </a:lvl1pPr>
            <a:lvl2pPr marR="0" lvl="1" algn="l" rtl="0">
              <a:spcBef>
                <a:spcPts val="560"/>
              </a:spcBef>
              <a:spcAft>
                <a:spcPts val="0"/>
              </a:spcAft>
              <a:buClr>
                <a:schemeClr val="accent2"/>
              </a:buClr>
              <a:buSzPts val="2380"/>
              <a:buFont typeface="Courier New"/>
              <a:buNone/>
              <a:defRPr sz="2800" b="0" i="0" u="none" strike="noStrike" cap="none">
                <a:solidFill>
                  <a:schemeClr val="dk2"/>
                </a:solidFill>
                <a:latin typeface="Libre Franklin"/>
                <a:ea typeface="Libre Franklin"/>
                <a:cs typeface="Libre Franklin"/>
                <a:sym typeface="Libre Franklin"/>
              </a:defRPr>
            </a:lvl2pPr>
            <a:lvl3pPr marR="0" lvl="2" algn="l" rtl="0">
              <a:spcBef>
                <a:spcPts val="480"/>
              </a:spcBef>
              <a:spcAft>
                <a:spcPts val="0"/>
              </a:spcAft>
              <a:buClr>
                <a:schemeClr val="accent3"/>
              </a:buClr>
              <a:buSzPts val="2400"/>
              <a:buFont typeface="Arial"/>
              <a:buNone/>
              <a:defRPr sz="2400" b="0" i="0" u="none" strike="noStrike" cap="none">
                <a:solidFill>
                  <a:schemeClr val="dk2"/>
                </a:solidFill>
                <a:latin typeface="Libre Franklin"/>
                <a:ea typeface="Libre Franklin"/>
                <a:cs typeface="Libre Franklin"/>
                <a:sym typeface="Libre Franklin"/>
              </a:defRPr>
            </a:lvl3pPr>
            <a:lvl4pPr marR="0" lvl="3" algn="l" rtl="0">
              <a:spcBef>
                <a:spcPts val="400"/>
              </a:spcBef>
              <a:spcAft>
                <a:spcPts val="0"/>
              </a:spcAft>
              <a:buClr>
                <a:schemeClr val="accent4"/>
              </a:buClr>
              <a:buSzPts val="2000"/>
              <a:buFont typeface="Arial"/>
              <a:buNone/>
              <a:defRPr sz="2000" b="0" i="0" u="none" strike="noStrike" cap="none">
                <a:solidFill>
                  <a:schemeClr val="dk2"/>
                </a:solidFill>
                <a:latin typeface="Libre Franklin"/>
                <a:ea typeface="Libre Franklin"/>
                <a:cs typeface="Libre Franklin"/>
                <a:sym typeface="Libre Franklin"/>
              </a:defRPr>
            </a:lvl4pPr>
            <a:lvl5pPr marR="0" lvl="4" algn="l" rtl="0">
              <a:spcBef>
                <a:spcPts val="400"/>
              </a:spcBef>
              <a:spcAft>
                <a:spcPts val="0"/>
              </a:spcAft>
              <a:buClr>
                <a:schemeClr val="accent5"/>
              </a:buClr>
              <a:buSzPts val="2000"/>
              <a:buFont typeface="Arial"/>
              <a:buNone/>
              <a:defRPr sz="2000" b="0" i="0" u="none" strike="noStrike" cap="none">
                <a:solidFill>
                  <a:schemeClr val="dk2"/>
                </a:solidFill>
                <a:latin typeface="Libre Franklin"/>
                <a:ea typeface="Libre Franklin"/>
                <a:cs typeface="Libre Franklin"/>
                <a:sym typeface="Libre Franklin"/>
              </a:defRPr>
            </a:lvl5pPr>
            <a:lvl6pPr marR="0" lvl="5" algn="l" rtl="0">
              <a:spcBef>
                <a:spcPts val="400"/>
              </a:spcBef>
              <a:spcAft>
                <a:spcPts val="0"/>
              </a:spcAft>
              <a:buClr>
                <a:schemeClr val="accent6"/>
              </a:buClr>
              <a:buSzPts val="2000"/>
              <a:buFont typeface="Arial"/>
              <a:buNone/>
              <a:defRPr sz="2000" b="0" i="0" u="none" strike="noStrike" cap="none">
                <a:solidFill>
                  <a:schemeClr val="dk2"/>
                </a:solidFill>
                <a:latin typeface="Libre Franklin"/>
                <a:ea typeface="Libre Franklin"/>
                <a:cs typeface="Libre Franklin"/>
                <a:sym typeface="Libre Franklin"/>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Libre Franklin"/>
                <a:ea typeface="Libre Franklin"/>
                <a:cs typeface="Libre Franklin"/>
                <a:sym typeface="Libre Franklin"/>
              </a:defRPr>
            </a:lvl7pPr>
            <a:lvl8pPr marR="0" lvl="7" algn="l" rtl="0">
              <a:spcBef>
                <a:spcPts val="400"/>
              </a:spcBef>
              <a:spcAft>
                <a:spcPts val="0"/>
              </a:spcAft>
              <a:buClr>
                <a:schemeClr val="accent4"/>
              </a:buClr>
              <a:buSzPts val="2000"/>
              <a:buFont typeface="Arial"/>
              <a:buNone/>
              <a:defRPr sz="2000" b="0" i="0" u="none" strike="noStrike" cap="none">
                <a:solidFill>
                  <a:schemeClr val="dk2"/>
                </a:solidFill>
                <a:latin typeface="Libre Franklin"/>
                <a:ea typeface="Libre Franklin"/>
                <a:cs typeface="Libre Franklin"/>
                <a:sym typeface="Libre Franklin"/>
              </a:defRPr>
            </a:lvl8pPr>
            <a:lvl9pPr marR="0" lvl="8" algn="l" rtl="0">
              <a:spcBef>
                <a:spcPts val="400"/>
              </a:spcBef>
              <a:spcAft>
                <a:spcPts val="0"/>
              </a:spcAft>
              <a:buClr>
                <a:schemeClr val="accent5"/>
              </a:buClr>
              <a:buSzPts val="2000"/>
              <a:buFont typeface="Arial"/>
              <a:buNone/>
              <a:defRPr sz="2000" b="0" i="0" u="none" strike="noStrike" cap="none">
                <a:solidFill>
                  <a:schemeClr val="dk2"/>
                </a:solidFill>
                <a:latin typeface="Libre Franklin"/>
                <a:ea typeface="Libre Franklin"/>
                <a:cs typeface="Libre Franklin"/>
                <a:sym typeface="Libre Franklin"/>
              </a:defRPr>
            </a:lvl9pPr>
          </a:lstStyle>
          <a:p>
            <a:endParaRPr/>
          </a:p>
        </p:txBody>
      </p:sp>
      <p:sp>
        <p:nvSpPr>
          <p:cNvPr id="103" name="Google Shape;103;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44"/>
          <p:cNvSpPr/>
          <p:nvPr/>
        </p:nvSpPr>
        <p:spPr>
          <a:xfrm>
            <a:off x="6172200" y="161544"/>
            <a:ext cx="2971800" cy="11521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Libre Franklin"/>
              <a:ea typeface="Libre Franklin"/>
              <a:cs typeface="Libre Franklin"/>
              <a:sym typeface="Libre Franklin"/>
            </a:endParaRPr>
          </a:p>
        </p:txBody>
      </p:sp>
      <p:sp>
        <p:nvSpPr>
          <p:cNvPr id="107" name="Google Shape;107;p44"/>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08" name="Google Shape;108;p44"/>
          <p:cNvSpPr txBox="1">
            <a:spLocks noGrp="1"/>
          </p:cNvSpPr>
          <p:nvPr>
            <p:ph type="title"/>
          </p:nvPr>
        </p:nvSpPr>
        <p:spPr>
          <a:xfrm>
            <a:off x="381000" y="228600"/>
            <a:ext cx="5638800" cy="10058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Bodoni"/>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4"/>
          <p:cNvSpPr txBox="1">
            <a:spLocks noGrp="1"/>
          </p:cNvSpPr>
          <p:nvPr>
            <p:ph type="body" idx="1"/>
          </p:nvPr>
        </p:nvSpPr>
        <p:spPr>
          <a:xfrm>
            <a:off x="6248400" y="228600"/>
            <a:ext cx="2819400" cy="1005840"/>
          </a:xfrm>
          <a:prstGeom prst="rect">
            <a:avLst/>
          </a:prstGeom>
          <a:noFill/>
          <a:ln>
            <a:noFill/>
          </a:ln>
        </p:spPr>
        <p:txBody>
          <a:bodyPr spcFirstLastPara="1" wrap="square" lIns="91425" tIns="45700" rIns="91425" bIns="45700" anchor="ctr" anchorCtr="0">
            <a:normAutofit/>
          </a:bodyPr>
          <a:lstStyle>
            <a:lvl1pPr marL="457200" lvl="0" indent="-228600" algn="l">
              <a:spcBef>
                <a:spcPts val="320"/>
              </a:spcBef>
              <a:spcAft>
                <a:spcPts val="0"/>
              </a:spcAft>
              <a:buSzPts val="1200"/>
              <a:buNone/>
              <a:defRPr sz="1600">
                <a:solidFill>
                  <a:srgbClr val="FFFFFF"/>
                </a:solidFill>
              </a:defRPr>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10" name="Google Shape;110;p44"/>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4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14325" algn="l">
              <a:spcBef>
                <a:spcPts val="360"/>
              </a:spcBef>
              <a:spcAft>
                <a:spcPts val="0"/>
              </a:spcAft>
              <a:buSzPts val="1350"/>
              <a:buChar char="🙡"/>
              <a:defRPr/>
            </a:lvl1pPr>
            <a:lvl2pPr marL="914400" lvl="1" indent="-325755" algn="l">
              <a:spcBef>
                <a:spcPts val="360"/>
              </a:spcBef>
              <a:spcAft>
                <a:spcPts val="0"/>
              </a:spcAft>
              <a:buSzPts val="153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4" name="Google Shape;114;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17"/>
        <p:cNvGrpSpPr/>
        <p:nvPr/>
      </p:nvGrpSpPr>
      <p:grpSpPr>
        <a:xfrm>
          <a:off x="0" y="0"/>
          <a:ext cx="0" cy="0"/>
          <a:chOff x="0" y="0"/>
          <a:chExt cx="0" cy="0"/>
        </a:xfrm>
      </p:grpSpPr>
      <p:sp>
        <p:nvSpPr>
          <p:cNvPr id="118" name="Google Shape;118;p46"/>
          <p:cNvSpPr/>
          <p:nvPr/>
        </p:nvSpPr>
        <p:spPr>
          <a:xfrm rot="5400000">
            <a:off x="4591050" y="2409824"/>
            <a:ext cx="6858000" cy="203835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9" name="Google Shape;119;p46"/>
          <p:cNvSpPr/>
          <p:nvPr/>
        </p:nvSpPr>
        <p:spPr>
          <a:xfrm rot="5400000">
            <a:off x="4668203" y="2570797"/>
            <a:ext cx="6858000" cy="171640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0" name="Google Shape;120;p46"/>
          <p:cNvSpPr txBox="1">
            <a:spLocks noGrp="1"/>
          </p:cNvSpPr>
          <p:nvPr>
            <p:ph type="title"/>
          </p:nvPr>
        </p:nvSpPr>
        <p:spPr>
          <a:xfrm rot="5400000">
            <a:off x="5113337" y="2476501"/>
            <a:ext cx="5851525" cy="1447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6"/>
          <p:cNvSpPr txBox="1">
            <a:spLocks noGrp="1"/>
          </p:cNvSpPr>
          <p:nvPr>
            <p:ph type="body" idx="1"/>
          </p:nvPr>
        </p:nvSpPr>
        <p:spPr>
          <a:xfrm rot="5400000">
            <a:off x="708024" y="23813"/>
            <a:ext cx="5851525" cy="6353175"/>
          </a:xfrm>
          <a:prstGeom prst="rect">
            <a:avLst/>
          </a:prstGeom>
          <a:noFill/>
          <a:ln>
            <a:noFill/>
          </a:ln>
        </p:spPr>
        <p:txBody>
          <a:bodyPr spcFirstLastPara="1" wrap="square" lIns="91425" tIns="45700" rIns="91425" bIns="45700" anchor="t" anchorCtr="0">
            <a:normAutofit/>
          </a:bodyPr>
          <a:lstStyle>
            <a:lvl1pPr marL="457200" lvl="0" indent="-314325" algn="l">
              <a:spcBef>
                <a:spcPts val="360"/>
              </a:spcBef>
              <a:spcAft>
                <a:spcPts val="0"/>
              </a:spcAft>
              <a:buSzPts val="1350"/>
              <a:buChar char="🙡"/>
              <a:defRPr/>
            </a:lvl1pPr>
            <a:lvl2pPr marL="914400" lvl="1" indent="-325755" algn="l">
              <a:spcBef>
                <a:spcPts val="360"/>
              </a:spcBef>
              <a:spcAft>
                <a:spcPts val="0"/>
              </a:spcAft>
              <a:buSzPts val="153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2" name="Google Shape;12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6"/>
          <p:cNvSpPr txBox="1">
            <a:spLocks noGrp="1"/>
          </p:cNvSpPr>
          <p:nvPr>
            <p:ph type="sldNum" idx="12"/>
          </p:nvPr>
        </p:nvSpPr>
        <p:spPr>
          <a:xfrm>
            <a:off x="6096000" y="6356350"/>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46"/>
          <p:cNvSpPr/>
          <p:nvPr/>
        </p:nvSpPr>
        <p:spPr>
          <a:xfrm rot="5400000">
            <a:off x="3681476" y="3354324"/>
            <a:ext cx="6858000" cy="1493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14325" algn="l">
              <a:spcBef>
                <a:spcPts val="360"/>
              </a:spcBef>
              <a:spcAft>
                <a:spcPts val="0"/>
              </a:spcAft>
              <a:buSzPts val="1350"/>
              <a:buChar char="🙡"/>
              <a:defRPr/>
            </a:lvl1pPr>
            <a:lvl2pPr marL="914400" lvl="1" indent="-325755" algn="l">
              <a:spcBef>
                <a:spcPts val="360"/>
              </a:spcBef>
              <a:spcAft>
                <a:spcPts val="0"/>
              </a:spcAft>
              <a:buSzPts val="153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3F3F35"/>
            </a:gs>
            <a:gs pos="47500">
              <a:srgbClr val="6E6E68"/>
            </a:gs>
            <a:gs pos="58499">
              <a:srgbClr val="7B7B74"/>
            </a:gs>
            <a:gs pos="100000">
              <a:srgbClr val="3F3F35"/>
            </a:gs>
          </a:gsLst>
          <a:lin ang="3600000" scaled="0"/>
        </a:gradFill>
        <a:effectLst/>
      </p:bgPr>
    </p:bg>
    <p:spTree>
      <p:nvGrpSpPr>
        <p:cNvPr id="1" name="Shape 44"/>
        <p:cNvGrpSpPr/>
        <p:nvPr/>
      </p:nvGrpSpPr>
      <p:grpSpPr>
        <a:xfrm>
          <a:off x="0" y="0"/>
          <a:ext cx="0" cy="0"/>
          <a:chOff x="0" y="0"/>
          <a:chExt cx="0" cy="0"/>
        </a:xfrm>
      </p:grpSpPr>
      <p:sp>
        <p:nvSpPr>
          <p:cNvPr id="45" name="Google Shape;45;p35"/>
          <p:cNvSpPr/>
          <p:nvPr/>
        </p:nvSpPr>
        <p:spPr>
          <a:xfrm>
            <a:off x="-1" y="2545080"/>
            <a:ext cx="9144000" cy="32552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6" name="Google Shape;46;p35"/>
          <p:cNvSpPr/>
          <p:nvPr/>
        </p:nvSpPr>
        <p:spPr>
          <a:xfrm>
            <a:off x="-1" y="2667000"/>
            <a:ext cx="9144000" cy="273957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7" name="Google Shape;47;p35"/>
          <p:cNvSpPr/>
          <p:nvPr/>
        </p:nvSpPr>
        <p:spPr>
          <a:xfrm>
            <a:off x="-1" y="5479143"/>
            <a:ext cx="9144000" cy="2358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8" name="Google Shape;48;p35"/>
          <p:cNvSpPr txBox="1">
            <a:spLocks noGrp="1"/>
          </p:cNvSpPr>
          <p:nvPr>
            <p:ph type="ctrTitle"/>
          </p:nvPr>
        </p:nvSpPr>
        <p:spPr>
          <a:xfrm>
            <a:off x="228599" y="2819400"/>
            <a:ext cx="86868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7200"/>
              <a:buFont typeface="Bodoni"/>
              <a:buNone/>
              <a:defRPr sz="72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5"/>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1500"/>
              <a:buNone/>
              <a:defRPr sz="2000">
                <a:solidFill>
                  <a:srgbClr val="FFFFFF"/>
                </a:solidFill>
              </a:defRPr>
            </a:lvl1pPr>
            <a:lvl2pPr lvl="1" algn="ctr">
              <a:spcBef>
                <a:spcPts val="400"/>
              </a:spcBef>
              <a:spcAft>
                <a:spcPts val="0"/>
              </a:spcAft>
              <a:buSzPts val="1700"/>
              <a:buNone/>
              <a:defRPr>
                <a:solidFill>
                  <a:schemeClr val="lt1"/>
                </a:solidFill>
              </a:defRPr>
            </a:lvl2pPr>
            <a:lvl3pPr lvl="2" algn="ctr">
              <a:spcBef>
                <a:spcPts val="360"/>
              </a:spcBef>
              <a:spcAft>
                <a:spcPts val="0"/>
              </a:spcAft>
              <a:buSzPts val="1800"/>
              <a:buNone/>
              <a:defRPr>
                <a:solidFill>
                  <a:schemeClr val="lt1"/>
                </a:solidFill>
              </a:defRPr>
            </a:lvl3pPr>
            <a:lvl4pPr lvl="3" algn="ctr">
              <a:spcBef>
                <a:spcPts val="320"/>
              </a:spcBef>
              <a:spcAft>
                <a:spcPts val="0"/>
              </a:spcAft>
              <a:buSzPts val="1600"/>
              <a:buNone/>
              <a:defRPr>
                <a:solidFill>
                  <a:schemeClr val="lt1"/>
                </a:solidFill>
              </a:defRPr>
            </a:lvl4pPr>
            <a:lvl5pPr lvl="4" algn="ctr">
              <a:spcBef>
                <a:spcPts val="280"/>
              </a:spcBef>
              <a:spcAft>
                <a:spcPts val="0"/>
              </a:spcAft>
              <a:buSzPts val="1400"/>
              <a:buNone/>
              <a:defRPr>
                <a:solidFill>
                  <a:schemeClr val="lt1"/>
                </a:solidFill>
              </a:defRPr>
            </a:lvl5pPr>
            <a:lvl6pPr lvl="5" algn="ctr">
              <a:spcBef>
                <a:spcPts val="280"/>
              </a:spcBef>
              <a:spcAft>
                <a:spcPts val="0"/>
              </a:spcAft>
              <a:buSzPts val="1400"/>
              <a:buNone/>
              <a:defRPr>
                <a:solidFill>
                  <a:schemeClr val="lt1"/>
                </a:solidFill>
              </a:defRPr>
            </a:lvl6pPr>
            <a:lvl7pPr lvl="6" algn="ctr">
              <a:spcBef>
                <a:spcPts val="280"/>
              </a:spcBef>
              <a:spcAft>
                <a:spcPts val="0"/>
              </a:spcAft>
              <a:buSzPts val="1400"/>
              <a:buNone/>
              <a:defRPr>
                <a:solidFill>
                  <a:schemeClr val="lt1"/>
                </a:solidFill>
              </a:defRPr>
            </a:lvl7pPr>
            <a:lvl8pPr lvl="7" algn="ctr">
              <a:spcBef>
                <a:spcPts val="280"/>
              </a:spcBef>
              <a:spcAft>
                <a:spcPts val="0"/>
              </a:spcAft>
              <a:buSzPts val="1400"/>
              <a:buNone/>
              <a:defRPr>
                <a:solidFill>
                  <a:schemeClr val="lt1"/>
                </a:solidFill>
              </a:defRPr>
            </a:lvl8pPr>
            <a:lvl9pPr lvl="8" algn="ctr">
              <a:spcBef>
                <a:spcPts val="280"/>
              </a:spcBef>
              <a:spcAft>
                <a:spcPts val="0"/>
              </a:spcAft>
              <a:buSzPts val="1400"/>
              <a:buNone/>
              <a:defRPr>
                <a:solidFill>
                  <a:schemeClr val="lt1"/>
                </a:solidFill>
              </a:defRPr>
            </a:lvl9pPr>
          </a:lstStyle>
          <a:p>
            <a:endParaRPr/>
          </a:p>
        </p:txBody>
      </p:sp>
      <p:sp>
        <p:nvSpPr>
          <p:cNvPr id="50" name="Google Shape;5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p:nvPr/>
        </p:nvSpPr>
        <p:spPr>
          <a:xfrm>
            <a:off x="3148584" y="4261104"/>
            <a:ext cx="1219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
        <p:nvSpPr>
          <p:cNvPr id="53" name="Google Shape;53;p35"/>
          <p:cNvSpPr txBox="1">
            <a:spLocks noGrp="1"/>
          </p:cNvSpPr>
          <p:nvPr>
            <p:ph type="sldNum" idx="12"/>
          </p:nvPr>
        </p:nvSpPr>
        <p:spPr>
          <a:xfrm>
            <a:off x="3962399" y="4392168"/>
            <a:ext cx="1219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chemeClr val="lt2"/>
                </a:solidFill>
                <a:latin typeface="Bodoni"/>
                <a:ea typeface="Bodoni"/>
                <a:cs typeface="Bodoni"/>
                <a:sym typeface="Bodoni"/>
              </a:defRPr>
            </a:lvl1pPr>
            <a:lvl2pPr marL="0" lvl="1" indent="0" algn="ctr">
              <a:spcBef>
                <a:spcPts val="0"/>
              </a:spcBef>
              <a:buNone/>
              <a:defRPr sz="2400" b="0" i="0" u="none" strike="noStrike" cap="none">
                <a:solidFill>
                  <a:schemeClr val="lt2"/>
                </a:solidFill>
                <a:latin typeface="Bodoni"/>
                <a:ea typeface="Bodoni"/>
                <a:cs typeface="Bodoni"/>
                <a:sym typeface="Bodoni"/>
              </a:defRPr>
            </a:lvl2pPr>
            <a:lvl3pPr marL="0" lvl="2" indent="0" algn="ctr">
              <a:spcBef>
                <a:spcPts val="0"/>
              </a:spcBef>
              <a:buNone/>
              <a:defRPr sz="2400" b="0" i="0" u="none" strike="noStrike" cap="none">
                <a:solidFill>
                  <a:schemeClr val="lt2"/>
                </a:solidFill>
                <a:latin typeface="Bodoni"/>
                <a:ea typeface="Bodoni"/>
                <a:cs typeface="Bodoni"/>
                <a:sym typeface="Bodoni"/>
              </a:defRPr>
            </a:lvl3pPr>
            <a:lvl4pPr marL="0" lvl="3" indent="0" algn="ctr">
              <a:spcBef>
                <a:spcPts val="0"/>
              </a:spcBef>
              <a:buNone/>
              <a:defRPr sz="2400" b="0" i="0" u="none" strike="noStrike" cap="none">
                <a:solidFill>
                  <a:schemeClr val="lt2"/>
                </a:solidFill>
                <a:latin typeface="Bodoni"/>
                <a:ea typeface="Bodoni"/>
                <a:cs typeface="Bodoni"/>
                <a:sym typeface="Bodoni"/>
              </a:defRPr>
            </a:lvl4pPr>
            <a:lvl5pPr marL="0" lvl="4" indent="0" algn="ctr">
              <a:spcBef>
                <a:spcPts val="0"/>
              </a:spcBef>
              <a:buNone/>
              <a:defRPr sz="2400" b="0" i="0" u="none" strike="noStrike" cap="none">
                <a:solidFill>
                  <a:schemeClr val="lt2"/>
                </a:solidFill>
                <a:latin typeface="Bodoni"/>
                <a:ea typeface="Bodoni"/>
                <a:cs typeface="Bodoni"/>
                <a:sym typeface="Bodoni"/>
              </a:defRPr>
            </a:lvl5pPr>
            <a:lvl6pPr marL="0" lvl="5" indent="0" algn="ctr">
              <a:spcBef>
                <a:spcPts val="0"/>
              </a:spcBef>
              <a:buNone/>
              <a:defRPr sz="2400" b="0" i="0" u="none" strike="noStrike" cap="none">
                <a:solidFill>
                  <a:schemeClr val="lt2"/>
                </a:solidFill>
                <a:latin typeface="Bodoni"/>
                <a:ea typeface="Bodoni"/>
                <a:cs typeface="Bodoni"/>
                <a:sym typeface="Bodoni"/>
              </a:defRPr>
            </a:lvl6pPr>
            <a:lvl7pPr marL="0" lvl="6" indent="0" algn="ctr">
              <a:spcBef>
                <a:spcPts val="0"/>
              </a:spcBef>
              <a:buNone/>
              <a:defRPr sz="2400" b="0" i="0" u="none" strike="noStrike" cap="none">
                <a:solidFill>
                  <a:schemeClr val="lt2"/>
                </a:solidFill>
                <a:latin typeface="Bodoni"/>
                <a:ea typeface="Bodoni"/>
                <a:cs typeface="Bodoni"/>
                <a:sym typeface="Bodoni"/>
              </a:defRPr>
            </a:lvl7pPr>
            <a:lvl8pPr marL="0" lvl="7" indent="0" algn="ctr">
              <a:spcBef>
                <a:spcPts val="0"/>
              </a:spcBef>
              <a:buNone/>
              <a:defRPr sz="2400" b="0" i="0" u="none" strike="noStrike" cap="none">
                <a:solidFill>
                  <a:schemeClr val="lt2"/>
                </a:solidFill>
                <a:latin typeface="Bodoni"/>
                <a:ea typeface="Bodoni"/>
                <a:cs typeface="Bodoni"/>
                <a:sym typeface="Bodoni"/>
              </a:defRPr>
            </a:lvl8pPr>
            <a:lvl9pPr marL="0" lvl="8" indent="0" algn="ctr">
              <a:spcBef>
                <a:spcPts val="0"/>
              </a:spcBef>
              <a:buNone/>
              <a:defRPr sz="2400" b="0" i="0" u="none" strike="noStrike" cap="none">
                <a:solidFill>
                  <a:schemeClr val="lt2"/>
                </a:solidFill>
                <a:latin typeface="Bodoni"/>
                <a:ea typeface="Bodoni"/>
                <a:cs typeface="Bodoni"/>
                <a:sym typeface="Bodoni"/>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35"/>
          <p:cNvSpPr txBox="1"/>
          <p:nvPr/>
        </p:nvSpPr>
        <p:spPr>
          <a:xfrm>
            <a:off x="4818888" y="4261104"/>
            <a:ext cx="1219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9EA0A7"/>
            </a:gs>
            <a:gs pos="47500">
              <a:srgbClr val="CED1D8"/>
            </a:gs>
            <a:gs pos="58499">
              <a:srgbClr val="D1D3DA"/>
            </a:gs>
            <a:gs pos="100000">
              <a:srgbClr val="9EA0A7"/>
            </a:gs>
          </a:gsLst>
          <a:lin ang="3600000" scaled="0"/>
        </a:gradFill>
        <a:effectLst/>
      </p:bgPr>
    </p:bg>
    <p:spTree>
      <p:nvGrpSpPr>
        <p:cNvPr id="1" name="Shape 55"/>
        <p:cNvGrpSpPr/>
        <p:nvPr/>
      </p:nvGrpSpPr>
      <p:grpSpPr>
        <a:xfrm>
          <a:off x="0" y="0"/>
          <a:ext cx="0" cy="0"/>
          <a:chOff x="0" y="0"/>
          <a:chExt cx="0" cy="0"/>
        </a:xfrm>
      </p:grpSpPr>
      <p:sp>
        <p:nvSpPr>
          <p:cNvPr id="56" name="Google Shape;56;p38"/>
          <p:cNvSpPr/>
          <p:nvPr/>
        </p:nvSpPr>
        <p:spPr>
          <a:xfrm>
            <a:off x="-1" y="2545080"/>
            <a:ext cx="9144000" cy="32552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7" name="Google Shape;57;p38"/>
          <p:cNvSpPr/>
          <p:nvPr/>
        </p:nvSpPr>
        <p:spPr>
          <a:xfrm>
            <a:off x="-1" y="2667000"/>
            <a:ext cx="9144000" cy="273957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8" name="Google Shape;58;p38"/>
          <p:cNvSpPr/>
          <p:nvPr/>
        </p:nvSpPr>
        <p:spPr>
          <a:xfrm>
            <a:off x="-1" y="5479143"/>
            <a:ext cx="9144000" cy="2358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9" name="Google Shape;59;p38"/>
          <p:cNvSpPr txBox="1">
            <a:spLocks noGrp="1"/>
          </p:cNvSpPr>
          <p:nvPr>
            <p:ph type="title"/>
          </p:nvPr>
        </p:nvSpPr>
        <p:spPr>
          <a:xfrm>
            <a:off x="228599" y="2819400"/>
            <a:ext cx="8686800" cy="146304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7200"/>
              <a:buFont typeface="Bodoni"/>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71499" y="4800600"/>
            <a:ext cx="8001000" cy="548640"/>
          </a:xfrm>
          <a:prstGeom prst="rect">
            <a:avLst/>
          </a:prstGeom>
          <a:noFill/>
          <a:ln>
            <a:noFill/>
          </a:ln>
        </p:spPr>
        <p:txBody>
          <a:bodyPr spcFirstLastPara="1" wrap="square" lIns="91425" tIns="45700" rIns="91425" bIns="45700" anchor="b" anchorCtr="0">
            <a:normAutofit/>
          </a:bodyPr>
          <a:lstStyle>
            <a:lvl1pPr marL="457200" lvl="0" indent="-228600" algn="ctr">
              <a:spcBef>
                <a:spcPts val="400"/>
              </a:spcBef>
              <a:spcAft>
                <a:spcPts val="0"/>
              </a:spcAft>
              <a:buSzPts val="1500"/>
              <a:buNone/>
              <a:defRPr sz="2000">
                <a:solidFill>
                  <a:srgbClr val="FFFFFF"/>
                </a:solidFill>
              </a:defRPr>
            </a:lvl1pPr>
            <a:lvl2pPr marL="914400" lvl="1" indent="-228600" algn="l">
              <a:spcBef>
                <a:spcPts val="360"/>
              </a:spcBef>
              <a:spcAft>
                <a:spcPts val="0"/>
              </a:spcAft>
              <a:buSzPts val="153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61" name="Google Shape;6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sldNum" idx="12"/>
          </p:nvPr>
        </p:nvSpPr>
        <p:spPr>
          <a:xfrm>
            <a:off x="3959352" y="4389120"/>
            <a:ext cx="12161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rgbClr val="FFFFFF"/>
                </a:solidFill>
                <a:latin typeface="Libre Franklin"/>
                <a:ea typeface="Libre Franklin"/>
                <a:cs typeface="Libre Franklin"/>
                <a:sym typeface="Libre Franklin"/>
              </a:defRPr>
            </a:lvl1pPr>
            <a:lvl2pPr marL="0" lvl="1" indent="0" algn="ctr">
              <a:spcBef>
                <a:spcPts val="0"/>
              </a:spcBef>
              <a:buNone/>
              <a:defRPr sz="2400" b="0" i="0" u="none" strike="noStrike" cap="none">
                <a:solidFill>
                  <a:srgbClr val="FFFFFF"/>
                </a:solidFill>
                <a:latin typeface="Libre Franklin"/>
                <a:ea typeface="Libre Franklin"/>
                <a:cs typeface="Libre Franklin"/>
                <a:sym typeface="Libre Franklin"/>
              </a:defRPr>
            </a:lvl2pPr>
            <a:lvl3pPr marL="0" lvl="2" indent="0" algn="ctr">
              <a:spcBef>
                <a:spcPts val="0"/>
              </a:spcBef>
              <a:buNone/>
              <a:defRPr sz="2400" b="0" i="0" u="none" strike="noStrike" cap="none">
                <a:solidFill>
                  <a:srgbClr val="FFFFFF"/>
                </a:solidFill>
                <a:latin typeface="Libre Franklin"/>
                <a:ea typeface="Libre Franklin"/>
                <a:cs typeface="Libre Franklin"/>
                <a:sym typeface="Libre Franklin"/>
              </a:defRPr>
            </a:lvl3pPr>
            <a:lvl4pPr marL="0" lvl="3" indent="0" algn="ctr">
              <a:spcBef>
                <a:spcPts val="0"/>
              </a:spcBef>
              <a:buNone/>
              <a:defRPr sz="2400" b="0" i="0" u="none" strike="noStrike" cap="none">
                <a:solidFill>
                  <a:srgbClr val="FFFFFF"/>
                </a:solidFill>
                <a:latin typeface="Libre Franklin"/>
                <a:ea typeface="Libre Franklin"/>
                <a:cs typeface="Libre Franklin"/>
                <a:sym typeface="Libre Franklin"/>
              </a:defRPr>
            </a:lvl4pPr>
            <a:lvl5pPr marL="0" lvl="4" indent="0" algn="ctr">
              <a:spcBef>
                <a:spcPts val="0"/>
              </a:spcBef>
              <a:buNone/>
              <a:defRPr sz="2400" b="0" i="0" u="none" strike="noStrike" cap="none">
                <a:solidFill>
                  <a:srgbClr val="FFFFFF"/>
                </a:solidFill>
                <a:latin typeface="Libre Franklin"/>
                <a:ea typeface="Libre Franklin"/>
                <a:cs typeface="Libre Franklin"/>
                <a:sym typeface="Libre Franklin"/>
              </a:defRPr>
            </a:lvl5pPr>
            <a:lvl6pPr marL="0" lvl="5" indent="0" algn="ctr">
              <a:spcBef>
                <a:spcPts val="0"/>
              </a:spcBef>
              <a:buNone/>
              <a:defRPr sz="2400" b="0" i="0" u="none" strike="noStrike" cap="none">
                <a:solidFill>
                  <a:srgbClr val="FFFFFF"/>
                </a:solidFill>
                <a:latin typeface="Libre Franklin"/>
                <a:ea typeface="Libre Franklin"/>
                <a:cs typeface="Libre Franklin"/>
                <a:sym typeface="Libre Franklin"/>
              </a:defRPr>
            </a:lvl6pPr>
            <a:lvl7pPr marL="0" lvl="6" indent="0" algn="ctr">
              <a:spcBef>
                <a:spcPts val="0"/>
              </a:spcBef>
              <a:buNone/>
              <a:defRPr sz="2400" b="0" i="0" u="none" strike="noStrike" cap="none">
                <a:solidFill>
                  <a:srgbClr val="FFFFFF"/>
                </a:solidFill>
                <a:latin typeface="Libre Franklin"/>
                <a:ea typeface="Libre Franklin"/>
                <a:cs typeface="Libre Franklin"/>
                <a:sym typeface="Libre Franklin"/>
              </a:defRPr>
            </a:lvl7pPr>
            <a:lvl8pPr marL="0" lvl="7" indent="0" algn="ctr">
              <a:spcBef>
                <a:spcPts val="0"/>
              </a:spcBef>
              <a:buNone/>
              <a:defRPr sz="2400" b="0" i="0" u="none" strike="noStrike" cap="none">
                <a:solidFill>
                  <a:srgbClr val="FFFFFF"/>
                </a:solidFill>
                <a:latin typeface="Libre Franklin"/>
                <a:ea typeface="Libre Franklin"/>
                <a:cs typeface="Libre Franklin"/>
                <a:sym typeface="Libre Franklin"/>
              </a:defRPr>
            </a:lvl8pPr>
            <a:lvl9pPr marL="0" lvl="8" indent="0" algn="ctr">
              <a:spcBef>
                <a:spcPts val="0"/>
              </a:spcBef>
              <a:buNone/>
              <a:defRPr sz="24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4" name="Google Shape;64;p38"/>
          <p:cNvSpPr txBox="1"/>
          <p:nvPr/>
        </p:nvSpPr>
        <p:spPr>
          <a:xfrm>
            <a:off x="4818888" y="4261104"/>
            <a:ext cx="1219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FFFFFF"/>
                </a:solidFill>
                <a:latin typeface="Libre Franklin"/>
                <a:ea typeface="Libre Franklin"/>
                <a:cs typeface="Libre Franklin"/>
                <a:sym typeface="Libre Franklin"/>
              </a:rPr>
              <a:t>🙢</a:t>
            </a:r>
            <a:endParaRPr sz="3200" b="0" i="0" u="none" strike="noStrike" cap="none">
              <a:solidFill>
                <a:srgbClr val="FFFFFF"/>
              </a:solidFill>
              <a:latin typeface="Libre Franklin"/>
              <a:ea typeface="Libre Franklin"/>
              <a:cs typeface="Libre Franklin"/>
              <a:sym typeface="Libre Franklin"/>
            </a:endParaRPr>
          </a:p>
        </p:txBody>
      </p:sp>
      <p:sp>
        <p:nvSpPr>
          <p:cNvPr id="65" name="Google Shape;65;p38"/>
          <p:cNvSpPr txBox="1"/>
          <p:nvPr/>
        </p:nvSpPr>
        <p:spPr>
          <a:xfrm>
            <a:off x="3148584" y="4261104"/>
            <a:ext cx="1219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0" i="0" u="none" strike="noStrike" cap="none">
                <a:solidFill>
                  <a:srgbClr val="FFFFFF"/>
                </a:solidFill>
                <a:latin typeface="Libre Franklin"/>
                <a:ea typeface="Libre Franklin"/>
                <a:cs typeface="Libre Franklin"/>
                <a:sym typeface="Libre Franklin"/>
              </a:rPr>
              <a:t>🙠</a:t>
            </a:r>
            <a:endParaRPr sz="32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560"/>
              </a:spcBef>
              <a:spcAft>
                <a:spcPts val="0"/>
              </a:spcAft>
              <a:buSzPts val="2100"/>
              <a:buChar char="🙡"/>
              <a:defRPr sz="2800"/>
            </a:lvl1pPr>
            <a:lvl2pPr marL="914400" lvl="1" indent="-358140" algn="l">
              <a:spcBef>
                <a:spcPts val="480"/>
              </a:spcBef>
              <a:spcAft>
                <a:spcPts val="0"/>
              </a:spcAft>
              <a:buSzPts val="2040"/>
              <a:buChar char="o"/>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69" name="Google Shape;69;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560"/>
              </a:spcBef>
              <a:spcAft>
                <a:spcPts val="0"/>
              </a:spcAft>
              <a:buSzPts val="2100"/>
              <a:buChar char="🙡"/>
              <a:defRPr sz="2800"/>
            </a:lvl1pPr>
            <a:lvl2pPr marL="914400" lvl="1" indent="-358140" algn="l">
              <a:spcBef>
                <a:spcPts val="480"/>
              </a:spcBef>
              <a:spcAft>
                <a:spcPts val="0"/>
              </a:spcAft>
              <a:buSzPts val="2040"/>
              <a:buChar char="o"/>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0" name="Google Shape;70;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5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1800"/>
              <a:buNone/>
              <a:defRPr sz="2400" b="1"/>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76" name="Google Shape;76;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480"/>
              </a:spcBef>
              <a:spcAft>
                <a:spcPts val="0"/>
              </a:spcAft>
              <a:buSzPts val="1800"/>
              <a:buChar char="🙡"/>
              <a:defRPr sz="2400"/>
            </a:lvl1pPr>
            <a:lvl2pPr marL="914400" lvl="1" indent="-336550" algn="l">
              <a:spcBef>
                <a:spcPts val="400"/>
              </a:spcBef>
              <a:spcAft>
                <a:spcPts val="0"/>
              </a:spcAft>
              <a:buSzPts val="1700"/>
              <a:buChar char="o"/>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77" name="Google Shape;77;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1800"/>
              <a:buNone/>
              <a:defRPr sz="2400" b="1"/>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78" name="Google Shape;78;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480"/>
              </a:spcBef>
              <a:spcAft>
                <a:spcPts val="0"/>
              </a:spcAft>
              <a:buSzPts val="1800"/>
              <a:buChar char="🙡"/>
              <a:defRPr sz="2400"/>
            </a:lvl1pPr>
            <a:lvl2pPr marL="914400" lvl="1" indent="-336550" algn="l">
              <a:spcBef>
                <a:spcPts val="400"/>
              </a:spcBef>
              <a:spcAft>
                <a:spcPts val="0"/>
              </a:spcAft>
              <a:buSzPts val="1700"/>
              <a:buChar char="o"/>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79" name="Google Shape;7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4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7"/>
        <p:cNvGrpSpPr/>
        <p:nvPr/>
      </p:nvGrpSpPr>
      <p:grpSpPr>
        <a:xfrm>
          <a:off x="0" y="0"/>
          <a:ext cx="0" cy="0"/>
          <a:chOff x="0" y="0"/>
          <a:chExt cx="0" cy="0"/>
        </a:xfrm>
      </p:grpSpPr>
      <p:sp>
        <p:nvSpPr>
          <p:cNvPr id="88" name="Google Shape;8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43"/>
          <p:cNvSpPr txBox="1">
            <a:spLocks noGrp="1"/>
          </p:cNvSpPr>
          <p:nvPr>
            <p:ph type="title"/>
          </p:nvPr>
        </p:nvSpPr>
        <p:spPr>
          <a:xfrm>
            <a:off x="457200" y="273050"/>
            <a:ext cx="5638800" cy="946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Bodoni"/>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3"/>
          <p:cNvSpPr txBox="1">
            <a:spLocks noGrp="1"/>
          </p:cNvSpPr>
          <p:nvPr>
            <p:ph type="body" idx="1"/>
          </p:nvPr>
        </p:nvSpPr>
        <p:spPr>
          <a:xfrm>
            <a:off x="438912" y="1719072"/>
            <a:ext cx="8247888" cy="4535424"/>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SzPts val="2400"/>
              <a:buChar char="🙡"/>
              <a:defRPr sz="3200"/>
            </a:lvl1pPr>
            <a:lvl2pPr marL="914400" lvl="1" indent="-379730" algn="l">
              <a:spcBef>
                <a:spcPts val="560"/>
              </a:spcBef>
              <a:spcAft>
                <a:spcPts val="0"/>
              </a:spcAft>
              <a:buSzPts val="2380"/>
              <a:buChar char="o"/>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94" name="Google Shape;94;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43"/>
          <p:cNvSpPr/>
          <p:nvPr/>
        </p:nvSpPr>
        <p:spPr>
          <a:xfrm>
            <a:off x="6172200" y="161544"/>
            <a:ext cx="2971800" cy="11521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98" name="Google Shape;98;p43"/>
          <p:cNvSpPr txBox="1">
            <a:spLocks noGrp="1"/>
          </p:cNvSpPr>
          <p:nvPr>
            <p:ph type="body" idx="2"/>
          </p:nvPr>
        </p:nvSpPr>
        <p:spPr>
          <a:xfrm>
            <a:off x="6248400" y="274320"/>
            <a:ext cx="2743200" cy="944880"/>
          </a:xfrm>
          <a:prstGeom prst="rect">
            <a:avLst/>
          </a:prstGeom>
          <a:noFill/>
          <a:ln>
            <a:noFill/>
          </a:ln>
        </p:spPr>
        <p:txBody>
          <a:bodyPr spcFirstLastPara="1" wrap="square" lIns="91425" tIns="45700" rIns="91425" bIns="45700" anchor="ctr" anchorCtr="0">
            <a:normAutofit/>
          </a:bodyPr>
          <a:lstStyle>
            <a:lvl1pPr marL="457200" lvl="0" indent="-228600" algn="l">
              <a:spcBef>
                <a:spcPts val="320"/>
              </a:spcBef>
              <a:spcAft>
                <a:spcPts val="0"/>
              </a:spcAft>
              <a:buSzPts val="1200"/>
              <a:buNone/>
              <a:defRPr sz="1600">
                <a:solidFill>
                  <a:srgbClr val="FFFFFF"/>
                </a:solidFill>
              </a:defRPr>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9" name="Google Shape;99;p43"/>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00" name="Google Shape;100;p43"/>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4"/>
          <p:cNvSpPr/>
          <p:nvPr/>
        </p:nvSpPr>
        <p:spPr>
          <a:xfrm>
            <a:off x="0" y="100584"/>
            <a:ext cx="914400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34"/>
          <p:cNvSpPr/>
          <p:nvPr/>
        </p:nvSpPr>
        <p:spPr>
          <a:xfrm>
            <a:off x="0" y="167641"/>
            <a:ext cx="9144000" cy="115431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12;p3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5400"/>
              <a:buFont typeface="Bodoni"/>
              <a:buNone/>
              <a:defRPr sz="5400" b="0" i="0" u="none" strike="noStrike" cap="none">
                <a:solidFill>
                  <a:srgbClr val="FFFFFF"/>
                </a:solidFill>
                <a:latin typeface="Bodoni"/>
                <a:ea typeface="Bodoni"/>
                <a:cs typeface="Bodoni"/>
                <a:sym typeface="Bod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480"/>
              </a:spcBef>
              <a:spcAft>
                <a:spcPts val="0"/>
              </a:spcAft>
              <a:buClr>
                <a:schemeClr val="accent1"/>
              </a:buClr>
              <a:buSzPts val="1800"/>
              <a:buFont typeface="Noto Sans Symbols"/>
              <a:buChar char="🙡"/>
              <a:defRPr sz="2400" b="0" i="0" u="none" strike="noStrike" cap="none">
                <a:solidFill>
                  <a:schemeClr val="lt2"/>
                </a:solidFill>
                <a:latin typeface="Libre Franklin"/>
                <a:ea typeface="Libre Franklin"/>
                <a:cs typeface="Libre Franklin"/>
                <a:sym typeface="Libre Franklin"/>
              </a:defRPr>
            </a:lvl1pPr>
            <a:lvl2pPr marL="914400" marR="0" lvl="1" indent="-336550" algn="l" rtl="0">
              <a:spcBef>
                <a:spcPts val="400"/>
              </a:spcBef>
              <a:spcAft>
                <a:spcPts val="0"/>
              </a:spcAft>
              <a:buClr>
                <a:schemeClr val="accent2"/>
              </a:buClr>
              <a:buSzPts val="1700"/>
              <a:buFont typeface="Courier New"/>
              <a:buChar char="o"/>
              <a:defRPr sz="2000" b="0" i="0" u="none" strike="noStrike" cap="none">
                <a:solidFill>
                  <a:schemeClr val="lt2"/>
                </a:solidFill>
                <a:latin typeface="Libre Franklin"/>
                <a:ea typeface="Libre Franklin"/>
                <a:cs typeface="Libre Franklin"/>
                <a:sym typeface="Libre Franklin"/>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lt2"/>
                </a:solidFill>
                <a:latin typeface="Libre Franklin"/>
                <a:ea typeface="Libre Franklin"/>
                <a:cs typeface="Libre Franklin"/>
                <a:sym typeface="Libre Franklin"/>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lt2"/>
                </a:solidFill>
                <a:latin typeface="Libre Franklin"/>
                <a:ea typeface="Libre Franklin"/>
                <a:cs typeface="Libre Franklin"/>
                <a:sym typeface="Libre Franklin"/>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lt2"/>
                </a:solidFill>
                <a:latin typeface="Libre Franklin"/>
                <a:ea typeface="Libre Franklin"/>
                <a:cs typeface="Libre Franklin"/>
                <a:sym typeface="Libre Franklin"/>
              </a:defRPr>
            </a:lvl5pPr>
            <a:lvl6pPr marL="2743200" marR="0" lvl="5" indent="-317500" algn="l" rtl="0">
              <a:spcBef>
                <a:spcPts val="280"/>
              </a:spcBef>
              <a:spcAft>
                <a:spcPts val="0"/>
              </a:spcAft>
              <a:buClr>
                <a:schemeClr val="accent6"/>
              </a:buClr>
              <a:buSzPts val="1400"/>
              <a:buFont typeface="Arial"/>
              <a:buChar char="•"/>
              <a:defRPr sz="1400" b="0" i="0" u="none" strike="noStrike" cap="none">
                <a:solidFill>
                  <a:schemeClr val="lt2"/>
                </a:solidFill>
                <a:latin typeface="Libre Franklin"/>
                <a:ea typeface="Libre Franklin"/>
                <a:cs typeface="Libre Franklin"/>
                <a:sym typeface="Libre Franklin"/>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lt2"/>
                </a:solidFill>
                <a:latin typeface="Libre Franklin"/>
                <a:ea typeface="Libre Franklin"/>
                <a:cs typeface="Libre Franklin"/>
                <a:sym typeface="Libre Franklin"/>
              </a:defRPr>
            </a:lvl7pPr>
            <a:lvl8pPr marL="3657600" marR="0" lvl="7" indent="-317500" algn="l" rtl="0">
              <a:spcBef>
                <a:spcPts val="280"/>
              </a:spcBef>
              <a:spcAft>
                <a:spcPts val="0"/>
              </a:spcAft>
              <a:buClr>
                <a:schemeClr val="accent4"/>
              </a:buClr>
              <a:buSzPts val="1400"/>
              <a:buFont typeface="Arial"/>
              <a:buChar char="•"/>
              <a:defRPr sz="1400" b="0" i="0" u="none" strike="noStrike" cap="none">
                <a:solidFill>
                  <a:schemeClr val="lt2"/>
                </a:solidFill>
                <a:latin typeface="Libre Franklin"/>
                <a:ea typeface="Libre Franklin"/>
                <a:cs typeface="Libre Franklin"/>
                <a:sym typeface="Libre Franklin"/>
              </a:defRPr>
            </a:lvl8pPr>
            <a:lvl9pPr marL="4114800" marR="0" lvl="8" indent="-317500" algn="l" rtl="0">
              <a:spcBef>
                <a:spcPts val="280"/>
              </a:spcBef>
              <a:spcAft>
                <a:spcPts val="0"/>
              </a:spcAft>
              <a:buClr>
                <a:schemeClr val="accent5"/>
              </a:buClr>
              <a:buSzPts val="1400"/>
              <a:buFont typeface="Arial"/>
              <a:buChar char="•"/>
              <a:defRPr sz="1400" b="0" i="0" u="none" strike="noStrike" cap="none">
                <a:solidFill>
                  <a:schemeClr val="lt2"/>
                </a:solidFill>
                <a:latin typeface="Libre Franklin"/>
                <a:ea typeface="Libre Franklin"/>
                <a:cs typeface="Libre Franklin"/>
                <a:sym typeface="Libre Franklin"/>
              </a:defRPr>
            </a:lvl9pPr>
          </a:lstStyle>
          <a:p>
            <a:endParaRPr/>
          </a:p>
        </p:txBody>
      </p:sp>
      <p:sp>
        <p:nvSpPr>
          <p:cNvPr id="14" name="Google Shape;1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5" name="Google Shape;1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6" name="Google Shape;1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lt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lt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lt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lt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lt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lt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lt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34"/>
          <p:cNvSpPr/>
          <p:nvPr/>
        </p:nvSpPr>
        <p:spPr>
          <a:xfrm>
            <a:off x="0" y="1368552"/>
            <a:ext cx="9144000" cy="1493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33"/>
          <p:cNvSpPr/>
          <p:nvPr/>
        </p:nvSpPr>
        <p:spPr>
          <a:xfrm>
            <a:off x="0" y="100584"/>
            <a:ext cx="914400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1" name="Google Shape;31;p33"/>
          <p:cNvSpPr/>
          <p:nvPr/>
        </p:nvSpPr>
        <p:spPr>
          <a:xfrm>
            <a:off x="0" y="167641"/>
            <a:ext cx="9144000" cy="115431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2" name="Google Shape;32;p3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5400"/>
              <a:buFont typeface="Bodoni"/>
              <a:buNone/>
              <a:defRPr sz="5400" b="0" i="0" u="none" strike="noStrike" cap="none">
                <a:solidFill>
                  <a:srgbClr val="FFFFFF"/>
                </a:solidFill>
                <a:latin typeface="Bodoni"/>
                <a:ea typeface="Bodoni"/>
                <a:cs typeface="Bodoni"/>
                <a:sym typeface="Bod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480"/>
              </a:spcBef>
              <a:spcAft>
                <a:spcPts val="0"/>
              </a:spcAft>
              <a:buClr>
                <a:schemeClr val="accent1"/>
              </a:buClr>
              <a:buSzPts val="1800"/>
              <a:buFont typeface="Noto Sans Symbols"/>
              <a:buChar char="🙡"/>
              <a:defRPr sz="2400" b="0" i="0" u="none" strike="noStrike" cap="none">
                <a:solidFill>
                  <a:schemeClr val="dk2"/>
                </a:solidFill>
                <a:latin typeface="Libre Franklin"/>
                <a:ea typeface="Libre Franklin"/>
                <a:cs typeface="Libre Franklin"/>
                <a:sym typeface="Libre Franklin"/>
              </a:defRPr>
            </a:lvl1pPr>
            <a:lvl2pPr marL="914400" marR="0" lvl="1" indent="-336550" algn="l" rtl="0">
              <a:spcBef>
                <a:spcPts val="400"/>
              </a:spcBef>
              <a:spcAft>
                <a:spcPts val="0"/>
              </a:spcAft>
              <a:buClr>
                <a:schemeClr val="accent2"/>
              </a:buClr>
              <a:buSzPts val="1700"/>
              <a:buFont typeface="Courier New"/>
              <a:buChar char="o"/>
              <a:defRPr sz="2000" b="0" i="0" u="none" strike="noStrike" cap="none">
                <a:solidFill>
                  <a:schemeClr val="dk2"/>
                </a:solidFill>
                <a:latin typeface="Libre Franklin"/>
                <a:ea typeface="Libre Franklin"/>
                <a:cs typeface="Libre Franklin"/>
                <a:sym typeface="Libre Franklin"/>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Libre Franklin"/>
                <a:ea typeface="Libre Franklin"/>
                <a:cs typeface="Libre Franklin"/>
                <a:sym typeface="Libre Franklin"/>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Libre Franklin"/>
                <a:ea typeface="Libre Franklin"/>
                <a:cs typeface="Libre Franklin"/>
                <a:sym typeface="Libre Franklin"/>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2"/>
                </a:solidFill>
                <a:latin typeface="Libre Franklin"/>
                <a:ea typeface="Libre Franklin"/>
                <a:cs typeface="Libre Franklin"/>
                <a:sym typeface="Libre Franklin"/>
              </a:defRPr>
            </a:lvl5pPr>
            <a:lvl6pPr marL="2743200" marR="0" lvl="5" indent="-317500" algn="l" rtl="0">
              <a:spcBef>
                <a:spcPts val="280"/>
              </a:spcBef>
              <a:spcAft>
                <a:spcPts val="0"/>
              </a:spcAft>
              <a:buClr>
                <a:schemeClr val="accent6"/>
              </a:buClr>
              <a:buSzPts val="1400"/>
              <a:buFont typeface="Arial"/>
              <a:buChar char="•"/>
              <a:defRPr sz="1400" b="0" i="0" u="none" strike="noStrike" cap="none">
                <a:solidFill>
                  <a:schemeClr val="dk2"/>
                </a:solidFill>
                <a:latin typeface="Libre Franklin"/>
                <a:ea typeface="Libre Franklin"/>
                <a:cs typeface="Libre Franklin"/>
                <a:sym typeface="Libre Franklin"/>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spcBef>
                <a:spcPts val="280"/>
              </a:spcBef>
              <a:spcAft>
                <a:spcPts val="0"/>
              </a:spcAft>
              <a:buClr>
                <a:schemeClr val="accent4"/>
              </a:buClr>
              <a:buSzPts val="1400"/>
              <a:buFont typeface="Arial"/>
              <a:buChar char="•"/>
              <a:defRPr sz="1400" b="0" i="0" u="none" strike="noStrike" cap="none">
                <a:solidFill>
                  <a:schemeClr val="dk2"/>
                </a:solidFill>
                <a:latin typeface="Libre Franklin"/>
                <a:ea typeface="Libre Franklin"/>
                <a:cs typeface="Libre Franklin"/>
                <a:sym typeface="Libre Franklin"/>
              </a:defRPr>
            </a:lvl8pPr>
            <a:lvl9pPr marL="4114800" marR="0" lvl="8" indent="-317500" algn="l" rtl="0">
              <a:spcBef>
                <a:spcPts val="280"/>
              </a:spcBef>
              <a:spcAft>
                <a:spcPts val="0"/>
              </a:spcAft>
              <a:buClr>
                <a:schemeClr val="accent5"/>
              </a:buClr>
              <a:buSzPts val="1400"/>
              <a:buFont typeface="Arial"/>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34" name="Google Shape;3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 name="Google Shape;3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6" name="Google Shape;3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3"/>
          <p:cNvSpPr/>
          <p:nvPr/>
        </p:nvSpPr>
        <p:spPr>
          <a:xfrm>
            <a:off x="0" y="1368552"/>
            <a:ext cx="9144000" cy="1493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sc.auca.kg/form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r.auca.kg/en/help/stud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s@auca.k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cs.auca.k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dvising@auca.k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uca.k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uca.kg/en/reg_aud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uca.kg/en/fall_20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28599" y="2819400"/>
            <a:ext cx="8686800" cy="14700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FF"/>
              </a:buClr>
              <a:buSzPts val="7200"/>
              <a:buFont typeface="Bodoni"/>
              <a:buNone/>
            </a:pPr>
            <a:r>
              <a:rPr lang="en-US"/>
              <a:t>Registration for Fall 2021</a:t>
            </a:r>
            <a:endParaRPr/>
          </a:p>
        </p:txBody>
      </p:sp>
      <p:sp>
        <p:nvSpPr>
          <p:cNvPr id="132" name="Google Shape;132;p1"/>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500"/>
              <a:buNone/>
            </a:pPr>
            <a:r>
              <a:rPr lang="en-US"/>
              <a:t>August 26 at 13:00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FYS and EC</a:t>
            </a:r>
            <a:endParaRPr/>
          </a:p>
        </p:txBody>
      </p:sp>
      <p:sp>
        <p:nvSpPr>
          <p:cNvPr id="189" name="Google Shape;189;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When registering to FYS and EC students also have to sign up for the corresponding section of Philosophy (2 cr.) </a:t>
            </a:r>
            <a:r>
              <a:rPr lang="en-US" i="1"/>
              <a:t>(it is the requirement of Ministry of Education)</a:t>
            </a:r>
            <a:r>
              <a:rPr lang="en-US"/>
              <a:t> with the same professor</a:t>
            </a:r>
            <a:endParaRPr/>
          </a:p>
          <a:p>
            <a:pPr marL="342900" lvl="0" indent="-342900" algn="l" rtl="0">
              <a:spcBef>
                <a:spcPts val="480"/>
              </a:spcBef>
              <a:spcAft>
                <a:spcPts val="0"/>
              </a:spcAft>
              <a:buSzPts val="1800"/>
              <a:buChar char="🙡"/>
            </a:pPr>
            <a:r>
              <a:rPr lang="en-US"/>
              <a:t>The Philosophy sections are classified as </a:t>
            </a:r>
            <a:r>
              <a:rPr lang="en-US" b="1" i="1" u="sng"/>
              <a:t>“Individual Schedule”</a:t>
            </a:r>
            <a:endParaRPr/>
          </a:p>
          <a:p>
            <a:pPr marL="342900" lvl="0" indent="-342900" algn="l" rtl="0">
              <a:spcBef>
                <a:spcPts val="480"/>
              </a:spcBef>
              <a:spcAft>
                <a:spcPts val="0"/>
              </a:spcAft>
              <a:buSzPts val="1800"/>
              <a:buChar char="🙡"/>
            </a:pPr>
            <a:r>
              <a:rPr lang="en-US"/>
              <a:t>Students should sign-up for FYS and EC sections </a:t>
            </a:r>
            <a:r>
              <a:rPr lang="en-US" b="1" i="1" u="sng"/>
              <a:t>“with the same professor”</a:t>
            </a:r>
            <a:endParaRPr/>
          </a:p>
          <a:p>
            <a:pPr marL="342900" lvl="0" indent="-342900" algn="l" rtl="0">
              <a:spcBef>
                <a:spcPts val="480"/>
              </a:spcBef>
              <a:spcAft>
                <a:spcPts val="0"/>
              </a:spcAft>
              <a:buSzPts val="1800"/>
              <a:buChar char="🙡"/>
            </a:pPr>
            <a:r>
              <a:rPr lang="en-US"/>
              <a:t>the FYS classes will meet on </a:t>
            </a:r>
            <a:r>
              <a:rPr lang="en-US" b="1" i="1" u="sng"/>
              <a:t>M &amp; W </a:t>
            </a:r>
            <a:r>
              <a:rPr lang="en-US"/>
              <a:t>and the EC classes will meet for back-to-back sessions on Fridays</a:t>
            </a:r>
            <a:endParaRPr b="1" i="1"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ct val="100000"/>
              <a:buFont typeface="Bodoni"/>
              <a:buNone/>
            </a:pPr>
            <a:r>
              <a:rPr lang="en-US"/>
              <a:t>First Year Seminar and English Composition </a:t>
            </a:r>
            <a:endParaRPr/>
          </a:p>
        </p:txBody>
      </p:sp>
      <p:sp>
        <p:nvSpPr>
          <p:cNvPr id="196" name="Google Shape;196;p9"/>
          <p:cNvSpPr txBox="1">
            <a:spLocks noGrp="1"/>
          </p:cNvSpPr>
          <p:nvPr>
            <p:ph type="body" idx="1"/>
          </p:nvPr>
        </p:nvSpPr>
        <p:spPr>
          <a:xfrm>
            <a:off x="457200" y="1700808"/>
            <a:ext cx="8229600" cy="4608512"/>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800"/>
              <a:buChar char="🙡"/>
            </a:pPr>
            <a:r>
              <a:rPr lang="en-US"/>
              <a:t>FYS I and EC I are </a:t>
            </a:r>
            <a:r>
              <a:rPr lang="en-US" b="1" u="sng"/>
              <a:t>USUALLY </a:t>
            </a:r>
            <a:r>
              <a:rPr lang="en-US"/>
              <a:t>offered in Fall semester.</a:t>
            </a:r>
            <a:endParaRPr/>
          </a:p>
          <a:p>
            <a:pPr marL="742950" lvl="1" indent="-285750" algn="l" rtl="0">
              <a:spcBef>
                <a:spcPts val="400"/>
              </a:spcBef>
              <a:spcAft>
                <a:spcPts val="0"/>
              </a:spcAft>
              <a:buSzPts val="1700"/>
              <a:buChar char="o"/>
            </a:pPr>
            <a:r>
              <a:rPr lang="en-US"/>
              <a:t>Students who fail FYS I and EC I (receive an ‘F’ grade or W grade), must register for FYS I and EC I in Spring</a:t>
            </a:r>
            <a:r>
              <a:rPr lang="en-US">
                <a:solidFill>
                  <a:srgbClr val="0070C0"/>
                </a:solidFill>
              </a:rPr>
              <a:t> 2022</a:t>
            </a:r>
            <a:r>
              <a:rPr lang="en-US"/>
              <a:t>. </a:t>
            </a:r>
            <a:endParaRPr/>
          </a:p>
          <a:p>
            <a:pPr marL="342900" lvl="0" indent="-342900" algn="l" rtl="0">
              <a:spcBef>
                <a:spcPts val="480"/>
              </a:spcBef>
              <a:spcAft>
                <a:spcPts val="0"/>
              </a:spcAft>
              <a:buSzPts val="1800"/>
              <a:buChar char="🙡"/>
            </a:pPr>
            <a:r>
              <a:rPr lang="en-US"/>
              <a:t>FYS II and EC II are </a:t>
            </a:r>
            <a:r>
              <a:rPr lang="en-US" b="1" u="sng"/>
              <a:t>USUALLY </a:t>
            </a:r>
            <a:r>
              <a:rPr lang="en-US"/>
              <a:t>offered in Spring semester. </a:t>
            </a:r>
            <a:endParaRPr/>
          </a:p>
          <a:p>
            <a:pPr marL="742950" lvl="1" indent="-285750" algn="l" rtl="0">
              <a:spcBef>
                <a:spcPts val="400"/>
              </a:spcBef>
              <a:spcAft>
                <a:spcPts val="0"/>
              </a:spcAft>
              <a:buSzPts val="1700"/>
              <a:buChar char="o"/>
            </a:pPr>
            <a:r>
              <a:rPr lang="en-US"/>
              <a:t>Students who fail FYS II and EC II, must register for FYS II and EC in </a:t>
            </a:r>
            <a:r>
              <a:rPr lang="en-US">
                <a:solidFill>
                  <a:srgbClr val="0070C0"/>
                </a:solidFill>
              </a:rPr>
              <a:t>Fall 2022</a:t>
            </a:r>
            <a:r>
              <a:rPr lang="en-US"/>
              <a:t>. </a:t>
            </a:r>
            <a:endParaRPr/>
          </a:p>
          <a:p>
            <a:pPr marL="342900" lvl="0" indent="-342900" algn="l" rtl="0">
              <a:spcBef>
                <a:spcPts val="480"/>
              </a:spcBef>
              <a:spcAft>
                <a:spcPts val="0"/>
              </a:spcAft>
              <a:buSzPts val="1800"/>
              <a:buChar char="🙡"/>
            </a:pPr>
            <a:r>
              <a:rPr lang="en-US"/>
              <a:t>Failing either FYS I &amp; EC I or FYS II &amp; EC II (24 credits each) prevents you from continuing through your academic schedule smoothly in regards to the SYS requirement in Sophomore year.</a:t>
            </a:r>
            <a:endParaRPr/>
          </a:p>
          <a:p>
            <a:pPr marL="342900" lvl="0" indent="-342900" algn="l" rtl="0">
              <a:spcBef>
                <a:spcPts val="480"/>
              </a:spcBef>
              <a:spcAft>
                <a:spcPts val="0"/>
              </a:spcAft>
              <a:buSzPts val="1800"/>
              <a:buChar char="🙡"/>
            </a:pPr>
            <a:r>
              <a:rPr lang="en-US"/>
              <a:t>Please seek support from Academic Advising, WARC, Counseling Services, your family or your peers if you are struggling.</a:t>
            </a:r>
            <a:endParaRPr/>
          </a:p>
          <a:p>
            <a:pPr marL="742950" lvl="1" indent="-177800" algn="l" rtl="0">
              <a:spcBef>
                <a:spcPts val="400"/>
              </a:spcBef>
              <a:spcAft>
                <a:spcPts val="0"/>
              </a:spcAft>
              <a:buSzPts val="1700"/>
              <a:buNone/>
            </a:pPr>
            <a:endParaRPr/>
          </a:p>
          <a:p>
            <a:pPr marL="742950" lvl="1" indent="-177800" algn="l" rtl="0">
              <a:spcBef>
                <a:spcPts val="400"/>
              </a:spcBef>
              <a:spcAft>
                <a:spcPts val="0"/>
              </a:spcAft>
              <a:buSzPts val="17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Failure from FYS or EC</a:t>
            </a:r>
            <a:endParaRPr/>
          </a:p>
        </p:txBody>
      </p:sp>
      <p:sp>
        <p:nvSpPr>
          <p:cNvPr id="202" name="Google Shape;202;p10"/>
          <p:cNvSpPr txBox="1">
            <a:spLocks noGrp="1"/>
          </p:cNvSpPr>
          <p:nvPr>
            <p:ph type="body" idx="1"/>
          </p:nvPr>
        </p:nvSpPr>
        <p:spPr>
          <a:xfrm>
            <a:off x="1187624" y="1600200"/>
            <a:ext cx="6984776"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Starting from Spring 2021 FYS and EC can be taken separately in the case if a student fails one of the courses. </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For example: If a student fails FYS I in Spring semester, but got a passing grade from EC I, a student can continue taking EC II in Fall semester, but register to FYS I again.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Math Requirements</a:t>
            </a:r>
            <a:endParaRPr/>
          </a:p>
        </p:txBody>
      </p:sp>
      <p:sp>
        <p:nvSpPr>
          <p:cNvPr id="208" name="Google Shape;208;p12"/>
          <p:cNvSpPr txBox="1">
            <a:spLocks noGrp="1"/>
          </p:cNvSpPr>
          <p:nvPr>
            <p:ph type="body" idx="1"/>
          </p:nvPr>
        </p:nvSpPr>
        <p:spPr>
          <a:xfrm>
            <a:off x="457200" y="1628800"/>
            <a:ext cx="8229600" cy="4497363"/>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SzPts val="1800"/>
              <a:buNone/>
            </a:pPr>
            <a:endParaRPr/>
          </a:p>
          <a:p>
            <a:pPr marL="342900" lvl="0" indent="-342900" algn="l" rtl="0">
              <a:spcBef>
                <a:spcPts val="480"/>
              </a:spcBef>
              <a:spcAft>
                <a:spcPts val="0"/>
              </a:spcAft>
              <a:buSzPts val="1800"/>
              <a:buChar char="🙡"/>
            </a:pPr>
            <a:r>
              <a:rPr lang="en-US"/>
              <a:t>According to the AUCA/BARD requirements, all students must take 12 credits (two 6 credit courses) of MATH to earn a Bard diploma and the Kyrgyz State diploma</a:t>
            </a:r>
            <a:endParaRPr/>
          </a:p>
          <a:p>
            <a:pPr marL="0" lvl="0" indent="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Students of AMI, BA, ECO, ESCS, LAS-SE, LAS-MM and SFW should NOT take General Education math courses</a:t>
            </a:r>
            <a:endParaRPr/>
          </a:p>
          <a:p>
            <a:pPr marL="742950" lvl="1" indent="-285750" algn="l" rtl="0">
              <a:spcBef>
                <a:spcPts val="400"/>
              </a:spcBef>
              <a:spcAft>
                <a:spcPts val="0"/>
              </a:spcAft>
              <a:buSzPts val="1700"/>
              <a:buChar char="o"/>
            </a:pPr>
            <a:r>
              <a:rPr lang="en-US"/>
              <a:t>These majors will fulfill MATH requirements as part of their program checklist.</a:t>
            </a:r>
            <a:endParaRPr/>
          </a:p>
          <a:p>
            <a:pPr marL="742950" lvl="1" indent="-177800" algn="l" rtl="0">
              <a:spcBef>
                <a:spcPts val="400"/>
              </a:spcBef>
              <a:spcAft>
                <a:spcPts val="0"/>
              </a:spcAft>
              <a:buSzPts val="1700"/>
              <a:buNone/>
            </a:pPr>
            <a:endParaRPr/>
          </a:p>
          <a:p>
            <a:pPr marL="0" lvl="0" indent="0" algn="l" rtl="0">
              <a:spcBef>
                <a:spcPts val="480"/>
              </a:spcBef>
              <a:spcAft>
                <a:spcPts val="0"/>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latin typeface="Bodoni"/>
                <a:ea typeface="Bodoni"/>
                <a:cs typeface="Bodoni"/>
                <a:sym typeface="Bodoni"/>
              </a:rPr>
              <a:t>Gen. Ed. Math Courses</a:t>
            </a:r>
            <a:endParaRPr>
              <a:solidFill>
                <a:srgbClr val="FF0000"/>
              </a:solidFill>
              <a:latin typeface="Times New Roman"/>
              <a:ea typeface="Times New Roman"/>
              <a:cs typeface="Times New Roman"/>
              <a:sym typeface="Times New Roman"/>
            </a:endParaRPr>
          </a:p>
        </p:txBody>
      </p:sp>
      <p:sp>
        <p:nvSpPr>
          <p:cNvPr id="214" name="Google Shape;214;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75000"/>
              <a:buChar char="🙡"/>
            </a:pPr>
            <a:r>
              <a:rPr lang="en-US">
                <a:latin typeface="Libre Franklin"/>
                <a:ea typeface="Libre Franklin"/>
                <a:cs typeface="Libre Franklin"/>
                <a:sym typeface="Libre Franklin"/>
              </a:rPr>
              <a:t>The General Education Department offers the following MATH courses that fulfill one of the Gen Ed Requirements: </a:t>
            </a:r>
            <a:endParaRPr/>
          </a:p>
          <a:p>
            <a:pPr marL="800100" lvl="2" indent="0" algn="l" rtl="0">
              <a:spcBef>
                <a:spcPts val="333"/>
              </a:spcBef>
              <a:spcAft>
                <a:spcPts val="0"/>
              </a:spcAft>
              <a:buSzPct val="100000"/>
              <a:buNone/>
            </a:pPr>
            <a:endParaRPr>
              <a:solidFill>
                <a:schemeClr val="dk1"/>
              </a:solidFill>
              <a:latin typeface="Libre Franklin"/>
              <a:ea typeface="Libre Franklin"/>
              <a:cs typeface="Libre Franklin"/>
              <a:sym typeface="Libre Franklin"/>
            </a:endParaRPr>
          </a:p>
          <a:p>
            <a:pPr marL="1085850" lvl="2" indent="-285750" algn="l" rtl="0">
              <a:spcBef>
                <a:spcPts val="333"/>
              </a:spcBef>
              <a:spcAft>
                <a:spcPts val="0"/>
              </a:spcAft>
              <a:buSzPct val="100000"/>
              <a:buChar char="•"/>
            </a:pPr>
            <a:r>
              <a:rPr lang="en-US" i="1" u="sng">
                <a:solidFill>
                  <a:schemeClr val="dk1"/>
                </a:solidFill>
                <a:latin typeface="Libre Franklin"/>
                <a:ea typeface="Libre Franklin"/>
                <a:cs typeface="Libre Franklin"/>
                <a:sym typeface="Libre Franklin"/>
              </a:rPr>
              <a:t>Introduction to Contemporary Mathematics I (Rus.)</a:t>
            </a:r>
            <a:endParaRPr/>
          </a:p>
          <a:p>
            <a:pPr marL="1085850" lvl="2" indent="-285750" algn="l" rtl="0">
              <a:spcBef>
                <a:spcPts val="333"/>
              </a:spcBef>
              <a:spcAft>
                <a:spcPts val="0"/>
              </a:spcAft>
              <a:buSzPct val="100000"/>
              <a:buChar char="•"/>
            </a:pPr>
            <a:r>
              <a:rPr lang="en-US" i="1" u="sng">
                <a:solidFill>
                  <a:schemeClr val="dk1"/>
                </a:solidFill>
                <a:latin typeface="Libre Franklin"/>
                <a:ea typeface="Libre Franklin"/>
                <a:cs typeface="Libre Franklin"/>
                <a:sym typeface="Libre Franklin"/>
              </a:rPr>
              <a:t>Introduction to Probability and Statistics (Eng., Rus.)*</a:t>
            </a:r>
            <a:endParaRPr/>
          </a:p>
          <a:p>
            <a:pPr marL="1085850" lvl="2" indent="-285750" algn="l" rtl="0">
              <a:spcBef>
                <a:spcPts val="333"/>
              </a:spcBef>
              <a:spcAft>
                <a:spcPts val="0"/>
              </a:spcAft>
              <a:buSzPct val="100000"/>
              <a:buChar char="•"/>
            </a:pPr>
            <a:r>
              <a:rPr lang="en-US" i="1" u="sng">
                <a:solidFill>
                  <a:schemeClr val="dk1"/>
                </a:solidFill>
                <a:latin typeface="Libre Franklin"/>
                <a:ea typeface="Libre Franklin"/>
                <a:cs typeface="Libre Franklin"/>
                <a:sym typeface="Libre Franklin"/>
              </a:rPr>
              <a:t>Math for Life I (Eng.) </a:t>
            </a:r>
            <a:endParaRPr/>
          </a:p>
          <a:p>
            <a:pPr marL="1085850" lvl="2" indent="-285750" algn="l" rtl="0">
              <a:spcBef>
                <a:spcPts val="333"/>
              </a:spcBef>
              <a:spcAft>
                <a:spcPts val="0"/>
              </a:spcAft>
              <a:buSzPct val="50000"/>
              <a:buChar char="•"/>
            </a:pPr>
            <a:r>
              <a:rPr lang="en-US" i="1" u="sng">
                <a:solidFill>
                  <a:schemeClr val="dk1"/>
                </a:solidFill>
              </a:rPr>
              <a:t>Make-It-Yourself Mathematics</a:t>
            </a:r>
            <a:endParaRPr sz="3600" i="1" u="sng">
              <a:solidFill>
                <a:schemeClr val="dk1"/>
              </a:solidFill>
              <a:latin typeface="Times New Roman"/>
              <a:ea typeface="Times New Roman"/>
              <a:cs typeface="Times New Roman"/>
              <a:sym typeface="Times New Roman"/>
            </a:endParaRPr>
          </a:p>
          <a:p>
            <a:pPr marL="1085850" lvl="2" indent="-285750" algn="l" rtl="0">
              <a:spcBef>
                <a:spcPts val="333"/>
              </a:spcBef>
              <a:spcAft>
                <a:spcPts val="0"/>
              </a:spcAft>
              <a:buSzPct val="100000"/>
              <a:buChar char="•"/>
            </a:pPr>
            <a:r>
              <a:rPr lang="en-US" i="1" u="sng">
                <a:solidFill>
                  <a:schemeClr val="dk1"/>
                </a:solidFill>
              </a:rPr>
              <a:t>Cultures of Mathematics</a:t>
            </a:r>
            <a:endParaRPr/>
          </a:p>
          <a:p>
            <a:pPr marL="1085850" lvl="2" indent="-285750" algn="l" rtl="0">
              <a:spcBef>
                <a:spcPts val="333"/>
              </a:spcBef>
              <a:spcAft>
                <a:spcPts val="0"/>
              </a:spcAft>
              <a:buSzPct val="100000"/>
              <a:buChar char="•"/>
            </a:pPr>
            <a:r>
              <a:rPr lang="en-US" i="1" u="sng">
                <a:solidFill>
                  <a:schemeClr val="dk1"/>
                </a:solidFill>
              </a:rPr>
              <a:t>Reason and Argue Better: Logic in Proof and Argument</a:t>
            </a:r>
            <a:endParaRPr/>
          </a:p>
          <a:p>
            <a:pPr marL="1085850" lvl="2" indent="-285750" algn="l" rtl="0">
              <a:spcBef>
                <a:spcPts val="333"/>
              </a:spcBef>
              <a:spcAft>
                <a:spcPts val="0"/>
              </a:spcAft>
              <a:buSzPct val="100000"/>
              <a:buChar char="•"/>
            </a:pPr>
            <a:r>
              <a:rPr lang="en-US" i="1" u="sng">
                <a:solidFill>
                  <a:schemeClr val="dk1"/>
                </a:solidFill>
              </a:rPr>
              <a:t>Storytelling with Statistics</a:t>
            </a:r>
            <a:endParaRPr/>
          </a:p>
          <a:p>
            <a:pPr marL="1085850" lvl="2" indent="-285750" algn="l" rtl="0">
              <a:spcBef>
                <a:spcPts val="333"/>
              </a:spcBef>
              <a:spcAft>
                <a:spcPts val="0"/>
              </a:spcAft>
              <a:buSzPct val="100000"/>
              <a:buChar char="•"/>
            </a:pPr>
            <a:r>
              <a:rPr lang="en-US" i="1" u="sng">
                <a:solidFill>
                  <a:schemeClr val="dk1"/>
                </a:solidFill>
              </a:rPr>
              <a:t>R Programming for the Humanities </a:t>
            </a:r>
            <a:endParaRPr/>
          </a:p>
          <a:p>
            <a:pPr marL="800100" lvl="2" indent="0" algn="l" rtl="0">
              <a:spcBef>
                <a:spcPts val="333"/>
              </a:spcBef>
              <a:spcAft>
                <a:spcPts val="0"/>
              </a:spcAft>
              <a:buSzPct val="100000"/>
              <a:buNone/>
            </a:pPr>
            <a:endParaRPr>
              <a:solidFill>
                <a:srgbClr val="FF0000"/>
              </a:solidFill>
              <a:latin typeface="Libre Franklin"/>
              <a:ea typeface="Libre Franklin"/>
              <a:cs typeface="Libre Franklin"/>
              <a:sym typeface="Libre Franklin"/>
            </a:endParaRPr>
          </a:p>
          <a:p>
            <a:pPr marL="800100" lvl="2" indent="0" algn="l" rtl="0">
              <a:spcBef>
                <a:spcPts val="333"/>
              </a:spcBef>
              <a:spcAft>
                <a:spcPts val="0"/>
              </a:spcAft>
              <a:buSzPct val="100000"/>
              <a:buNone/>
            </a:pPr>
            <a:endParaRPr>
              <a:latin typeface="Libre Franklin"/>
              <a:ea typeface="Libre Franklin"/>
              <a:cs typeface="Libre Franklin"/>
              <a:sym typeface="Libre Franklin"/>
            </a:endParaRPr>
          </a:p>
          <a:p>
            <a:pPr marL="800100" lvl="2" indent="0" algn="l" rtl="0">
              <a:spcBef>
                <a:spcPts val="259"/>
              </a:spcBef>
              <a:spcAft>
                <a:spcPts val="0"/>
              </a:spcAft>
              <a:buSzPct val="100000"/>
              <a:buNone/>
            </a:pPr>
            <a:endParaRPr sz="1400" i="1">
              <a:latin typeface="Libre Franklin"/>
              <a:ea typeface="Libre Franklin"/>
              <a:cs typeface="Libre Franklin"/>
              <a:sym typeface="Libre Franklin"/>
            </a:endParaRPr>
          </a:p>
          <a:p>
            <a:pPr marL="800100" lvl="2" indent="0" algn="l" rtl="0">
              <a:spcBef>
                <a:spcPts val="259"/>
              </a:spcBef>
              <a:spcAft>
                <a:spcPts val="0"/>
              </a:spcAft>
              <a:buSzPct val="100000"/>
              <a:buNone/>
            </a:pPr>
            <a:r>
              <a:rPr lang="en-US" sz="1400" i="1">
                <a:latin typeface="Libre Franklin"/>
                <a:ea typeface="Libre Franklin"/>
                <a:cs typeface="Libre Franklin"/>
                <a:sym typeface="Libre Franklin"/>
              </a:rPr>
              <a:t>*Please pay attention to the language of instruction </a:t>
            </a:r>
            <a:endParaRPr sz="1400" i="1">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00"/>
              <a:buFont typeface="Bodoni"/>
              <a:buNone/>
            </a:pPr>
            <a:r>
              <a:rPr lang="en-US" sz="3200">
                <a:latin typeface="Bodoni"/>
                <a:ea typeface="Bodoni"/>
                <a:cs typeface="Bodoni"/>
                <a:sym typeface="Bodoni"/>
              </a:rPr>
              <a:t>Math Requirements for transferring to BA, ECO, AMI or SFW</a:t>
            </a:r>
            <a:endParaRPr sz="3200">
              <a:latin typeface="Times New Roman"/>
              <a:ea typeface="Times New Roman"/>
              <a:cs typeface="Times New Roman"/>
              <a:sym typeface="Times New Roman"/>
            </a:endParaRPr>
          </a:p>
        </p:txBody>
      </p:sp>
      <p:sp>
        <p:nvSpPr>
          <p:cNvPr id="220" name="Google Shape;220;p14"/>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First year students in </a:t>
            </a:r>
            <a:r>
              <a:rPr lang="en-US" b="1"/>
              <a:t>ANTH, ES, IBL, ICP, JMC, </a:t>
            </a:r>
            <a:r>
              <a:rPr lang="en-US" b="1">
                <a:solidFill>
                  <a:schemeClr val="dk1"/>
                </a:solidFill>
              </a:rPr>
              <a:t>LAS, </a:t>
            </a:r>
            <a:r>
              <a:rPr lang="en-US" b="1"/>
              <a:t>PSY, SOC, TV, GEO</a:t>
            </a:r>
            <a:r>
              <a:rPr lang="en-US"/>
              <a:t> departments </a:t>
            </a:r>
            <a:r>
              <a:rPr lang="en-US" b="1"/>
              <a:t>who want to transfer to BA </a:t>
            </a:r>
            <a:r>
              <a:rPr lang="en-US"/>
              <a:t>should enroll in </a:t>
            </a:r>
            <a:r>
              <a:rPr lang="en-US" b="1" i="1" u="sng">
                <a:solidFill>
                  <a:srgbClr val="FF0000"/>
                </a:solidFill>
              </a:rPr>
              <a:t>Mathematics for business and economics I </a:t>
            </a:r>
            <a:r>
              <a:rPr lang="en-US"/>
              <a:t>.</a:t>
            </a:r>
            <a:endParaRPr/>
          </a:p>
          <a:p>
            <a:pPr marL="342900" lvl="0" indent="-342900" algn="l" rtl="0">
              <a:spcBef>
                <a:spcPts val="480"/>
              </a:spcBef>
              <a:spcAft>
                <a:spcPts val="0"/>
              </a:spcAft>
              <a:buSzPts val="1800"/>
              <a:buChar char="🙡"/>
            </a:pPr>
            <a:r>
              <a:rPr lang="en-US"/>
              <a:t>To be eligible to transfer, students must receive a final grade of B+ or higher.</a:t>
            </a:r>
            <a:endParaRPr/>
          </a:p>
          <a:p>
            <a:pPr marL="342900" lvl="0" indent="-342900" algn="l" rtl="0">
              <a:spcBef>
                <a:spcPts val="480"/>
              </a:spcBef>
              <a:spcAft>
                <a:spcPts val="0"/>
              </a:spcAft>
              <a:buSzPts val="1800"/>
              <a:buChar char="🙡"/>
            </a:pPr>
            <a:r>
              <a:rPr lang="en-US"/>
              <a:t>First year students in </a:t>
            </a:r>
            <a:r>
              <a:rPr lang="en-US" b="1"/>
              <a:t>ANTH, ES, IBL, ICP, JMC, LAS, PSY, SOC, TV</a:t>
            </a:r>
            <a:r>
              <a:rPr lang="en-US"/>
              <a:t>, </a:t>
            </a:r>
            <a:r>
              <a:rPr lang="en-US" b="1"/>
              <a:t>GEO</a:t>
            </a:r>
            <a:r>
              <a:rPr lang="en-US"/>
              <a:t> departments </a:t>
            </a:r>
            <a:r>
              <a:rPr lang="en-US" b="1"/>
              <a:t>who want to transfer </a:t>
            </a:r>
            <a:r>
              <a:rPr lang="en-US"/>
              <a:t>to </a:t>
            </a:r>
            <a:r>
              <a:rPr lang="en-US" b="1"/>
              <a:t>ECO, AMI </a:t>
            </a:r>
            <a:r>
              <a:rPr lang="en-US"/>
              <a:t>or </a:t>
            </a:r>
            <a:r>
              <a:rPr lang="en-US" b="1"/>
              <a:t>SFW </a:t>
            </a:r>
            <a:r>
              <a:rPr lang="en-US"/>
              <a:t>should enroll in </a:t>
            </a:r>
            <a:r>
              <a:rPr lang="en-US" b="1" i="1" u="sng">
                <a:solidFill>
                  <a:srgbClr val="FF0000"/>
                </a:solidFill>
              </a:rPr>
              <a:t>Linear Algebra and Geometry </a:t>
            </a:r>
            <a:r>
              <a:rPr lang="en-US"/>
              <a:t>for ECO/AMI or SFW course.</a:t>
            </a:r>
            <a:endParaRPr/>
          </a:p>
          <a:p>
            <a:pPr marL="342900" lvl="0" indent="-209550" algn="l" rtl="0">
              <a:spcBef>
                <a:spcPts val="560"/>
              </a:spcBef>
              <a:spcAft>
                <a:spcPts val="0"/>
              </a:spcAft>
              <a:buSzPts val="2100"/>
              <a:buNone/>
            </a:pP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600"/>
              <a:buFont typeface="Bodoni"/>
              <a:buNone/>
            </a:pPr>
            <a:r>
              <a:rPr lang="en-US" sz="3600"/>
              <a:t>Math courses for PSY, SOC, JMC and TCMA</a:t>
            </a:r>
            <a:endParaRPr sz="3600"/>
          </a:p>
        </p:txBody>
      </p:sp>
      <p:sp>
        <p:nvSpPr>
          <p:cNvPr id="226" name="Google Shape;226;p15"/>
          <p:cNvSpPr txBox="1">
            <a:spLocks noGrp="1"/>
          </p:cNvSpPr>
          <p:nvPr>
            <p:ph type="body" idx="1"/>
          </p:nvPr>
        </p:nvSpPr>
        <p:spPr>
          <a:xfrm>
            <a:off x="457200" y="1628800"/>
            <a:ext cx="8229600" cy="44973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Students from</a:t>
            </a:r>
            <a:r>
              <a:rPr lang="en-US" b="1"/>
              <a:t> PSY</a:t>
            </a:r>
            <a:r>
              <a:rPr lang="en-US"/>
              <a:t>, </a:t>
            </a:r>
            <a:r>
              <a:rPr lang="en-US" b="1"/>
              <a:t>SOC</a:t>
            </a:r>
            <a:r>
              <a:rPr lang="en-US"/>
              <a:t>, </a:t>
            </a:r>
            <a:r>
              <a:rPr lang="en-US" b="1"/>
              <a:t>JMC</a:t>
            </a:r>
            <a:r>
              <a:rPr lang="en-US"/>
              <a:t> and </a:t>
            </a:r>
            <a:r>
              <a:rPr lang="en-US" b="1"/>
              <a:t>TCMA</a:t>
            </a:r>
            <a:r>
              <a:rPr lang="en-US"/>
              <a:t> departments should take </a:t>
            </a:r>
            <a:r>
              <a:rPr lang="en-US" b="1" i="1" u="sng">
                <a:solidFill>
                  <a:srgbClr val="FF0000"/>
                </a:solidFill>
              </a:rPr>
              <a:t>Introduction to Probability and Statistics </a:t>
            </a:r>
            <a:r>
              <a:rPr lang="en-US"/>
              <a:t>at their Freshman or Sophomore year. This prepares students to a more advanced quantitative math course at Junior year. </a:t>
            </a:r>
            <a:endParaRPr/>
          </a:p>
          <a:p>
            <a:pPr marL="342900" lvl="0" indent="-342900" algn="l" rtl="0">
              <a:spcBef>
                <a:spcPts val="480"/>
              </a:spcBef>
              <a:spcAft>
                <a:spcPts val="0"/>
              </a:spcAft>
              <a:buSzPts val="1800"/>
              <a:buChar char="🙡"/>
            </a:pPr>
            <a:r>
              <a:rPr lang="en-US"/>
              <a:t>The Junior year </a:t>
            </a:r>
            <a:r>
              <a:rPr lang="en-US">
                <a:solidFill>
                  <a:srgbClr val="FF0000"/>
                </a:solidFill>
              </a:rPr>
              <a:t>quantitative math course </a:t>
            </a:r>
            <a:r>
              <a:rPr lang="en-US"/>
              <a:t>fulfills the second math requirement. </a:t>
            </a:r>
            <a:endParaRPr/>
          </a:p>
          <a:p>
            <a:pPr marL="342900" lvl="0" indent="-342900" algn="l" rtl="0">
              <a:spcBef>
                <a:spcPts val="480"/>
              </a:spcBef>
              <a:spcAft>
                <a:spcPts val="0"/>
              </a:spcAft>
              <a:buSzPts val="1800"/>
              <a:buChar char="🙡"/>
            </a:pPr>
            <a:r>
              <a:rPr lang="en-US"/>
              <a:t>For example: Applied Social Statistics and SPSS</a:t>
            </a:r>
            <a:endParaRPr/>
          </a:p>
          <a:p>
            <a:pPr marL="0" lvl="0" indent="0" algn="l" rtl="0">
              <a:spcBef>
                <a:spcPts val="48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600"/>
              <a:buFont typeface="Bodoni"/>
              <a:buNone/>
            </a:pPr>
            <a:r>
              <a:rPr lang="en-US" sz="3600">
                <a:latin typeface="Bodoni"/>
                <a:ea typeface="Bodoni"/>
                <a:cs typeface="Bodoni"/>
                <a:sym typeface="Bodoni"/>
              </a:rPr>
              <a:t>Math Requirements for ANTH, ES, ICP, JMC, LAS</a:t>
            </a:r>
            <a:endParaRPr sz="3600">
              <a:latin typeface="Times New Roman"/>
              <a:ea typeface="Times New Roman"/>
              <a:cs typeface="Times New Roman"/>
              <a:sym typeface="Times New Roman"/>
            </a:endParaRPr>
          </a:p>
        </p:txBody>
      </p:sp>
      <p:sp>
        <p:nvSpPr>
          <p:cNvPr id="233" name="Google Shape;233;p16"/>
          <p:cNvSpPr txBox="1">
            <a:spLocks noGrp="1"/>
          </p:cNvSpPr>
          <p:nvPr>
            <p:ph type="body" idx="1"/>
          </p:nvPr>
        </p:nvSpPr>
        <p:spPr>
          <a:xfrm>
            <a:off x="457200" y="1600200"/>
            <a:ext cx="8362950" cy="46370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Students from </a:t>
            </a:r>
            <a:r>
              <a:rPr lang="en-US" b="1"/>
              <a:t>ANTH, ES, ICP, JMC, LAS </a:t>
            </a:r>
            <a:r>
              <a:rPr lang="en-US"/>
              <a:t>departments </a:t>
            </a:r>
            <a:r>
              <a:rPr lang="en-US" b="1"/>
              <a:t>who </a:t>
            </a:r>
            <a:r>
              <a:rPr lang="en-US" b="1" u="sng"/>
              <a:t>DO NOT </a:t>
            </a:r>
            <a:r>
              <a:rPr lang="en-US" b="1"/>
              <a:t>want to transfer</a:t>
            </a:r>
            <a:r>
              <a:rPr lang="en-US"/>
              <a:t> to BA, ECO, AMI or SFW should take two of the following courses:</a:t>
            </a:r>
            <a:endParaRPr/>
          </a:p>
          <a:p>
            <a:pPr marL="0" lvl="0" indent="0" algn="l" rtl="0">
              <a:spcBef>
                <a:spcPts val="480"/>
              </a:spcBef>
              <a:spcAft>
                <a:spcPts val="0"/>
              </a:spcAft>
              <a:buSzPts val="1800"/>
              <a:buFont typeface="Arial"/>
              <a:buNone/>
            </a:pPr>
            <a:r>
              <a:rPr lang="en-US"/>
              <a:t>	a) Math for Life I </a:t>
            </a:r>
            <a:endParaRPr/>
          </a:p>
          <a:p>
            <a:pPr marL="0" lvl="0" indent="0" algn="l" rtl="0">
              <a:spcBef>
                <a:spcPts val="480"/>
              </a:spcBef>
              <a:spcAft>
                <a:spcPts val="0"/>
              </a:spcAft>
              <a:buSzPts val="1800"/>
              <a:buFont typeface="Arial"/>
              <a:buNone/>
            </a:pPr>
            <a:r>
              <a:rPr lang="en-US"/>
              <a:t>	b) Introduction to Probability and Statistics </a:t>
            </a:r>
            <a:endParaRPr/>
          </a:p>
          <a:p>
            <a:pPr marL="0" lvl="0" indent="0" algn="l" rtl="0">
              <a:spcBef>
                <a:spcPts val="480"/>
              </a:spcBef>
              <a:spcAft>
                <a:spcPts val="0"/>
              </a:spcAft>
              <a:buSzPts val="1800"/>
              <a:buFont typeface="Arial"/>
              <a:buNone/>
            </a:pPr>
            <a:r>
              <a:rPr lang="en-US"/>
              <a:t>	c) Introduction to Contemporary Mathematics I</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Russian and Kyrgyz</a:t>
            </a:r>
            <a:endParaRPr/>
          </a:p>
        </p:txBody>
      </p:sp>
      <p:sp>
        <p:nvSpPr>
          <p:cNvPr id="239" name="Google Shape;239;p17"/>
          <p:cNvSpPr txBox="1">
            <a:spLocks noGrp="1"/>
          </p:cNvSpPr>
          <p:nvPr>
            <p:ph type="body" idx="1"/>
          </p:nvPr>
        </p:nvSpPr>
        <p:spPr>
          <a:xfrm>
            <a:off x="611560" y="1484784"/>
            <a:ext cx="8229600" cy="4896544"/>
          </a:xfrm>
          <a:prstGeom prst="rect">
            <a:avLst/>
          </a:prstGeom>
          <a:noFill/>
          <a:ln>
            <a:noFill/>
          </a:ln>
        </p:spPr>
        <p:txBody>
          <a:bodyPr spcFirstLastPara="1" wrap="square" lIns="91425" tIns="45700" rIns="91425" bIns="45700" anchor="t" anchorCtr="0">
            <a:normAutofit fontScale="25000" lnSpcReduction="20000"/>
          </a:bodyPr>
          <a:lstStyle/>
          <a:p>
            <a:pPr marL="342900" lvl="0" indent="-361156" algn="l" rtl="0">
              <a:spcBef>
                <a:spcPts val="0"/>
              </a:spcBef>
              <a:spcAft>
                <a:spcPts val="0"/>
              </a:spcAft>
              <a:buSzPct val="100000"/>
              <a:buChar char="🙡"/>
            </a:pPr>
            <a:r>
              <a:rPr lang="en-US" sz="8350" b="1" i="1"/>
              <a:t>Students should take 8 credits of Kyrgyz language and literature course:</a:t>
            </a:r>
            <a:endParaRPr sz="8350"/>
          </a:p>
          <a:p>
            <a:pPr marL="0" lvl="0" indent="0" algn="l" rtl="0">
              <a:lnSpc>
                <a:spcPct val="115000"/>
              </a:lnSpc>
              <a:spcBef>
                <a:spcPts val="0"/>
              </a:spcBef>
              <a:spcAft>
                <a:spcPts val="0"/>
              </a:spcAft>
              <a:buNone/>
            </a:pPr>
            <a:r>
              <a:rPr lang="en-US" sz="8350">
                <a:solidFill>
                  <a:srgbClr val="F4680B"/>
                </a:solidFill>
                <a:latin typeface="Noto Sans Symbols"/>
                <a:ea typeface="Noto Sans Symbols"/>
                <a:cs typeface="Noto Sans Symbols"/>
                <a:sym typeface="Noto Sans Symbols"/>
              </a:rPr>
              <a:t>1.</a:t>
            </a:r>
            <a:r>
              <a:rPr lang="en-US" sz="8350">
                <a:solidFill>
                  <a:srgbClr val="55554A"/>
                </a:solidFill>
              </a:rPr>
              <a:t>Kyrgyz Language and Literature I – 4 cr. The course is usually </a:t>
            </a:r>
            <a:r>
              <a:rPr lang="en-US" sz="8350" i="1">
                <a:solidFill>
                  <a:srgbClr val="55554A"/>
                </a:solidFill>
              </a:rPr>
              <a:t>offered for Fall and lasts 2 months</a:t>
            </a:r>
            <a:endParaRPr sz="8350" i="1">
              <a:solidFill>
                <a:srgbClr val="55554A"/>
              </a:solidFill>
            </a:endParaRPr>
          </a:p>
          <a:p>
            <a:pPr marL="0" lvl="0" indent="0" algn="l" rtl="0">
              <a:lnSpc>
                <a:spcPct val="115000"/>
              </a:lnSpc>
              <a:spcBef>
                <a:spcPts val="0"/>
              </a:spcBef>
              <a:spcAft>
                <a:spcPts val="0"/>
              </a:spcAft>
              <a:buNone/>
            </a:pPr>
            <a:r>
              <a:rPr lang="en-US" sz="8350">
                <a:solidFill>
                  <a:srgbClr val="F4680B"/>
                </a:solidFill>
                <a:latin typeface="Noto Sans Symbols"/>
                <a:ea typeface="Noto Sans Symbols"/>
                <a:cs typeface="Noto Sans Symbols"/>
                <a:sym typeface="Noto Sans Symbols"/>
              </a:rPr>
              <a:t>2.</a:t>
            </a:r>
            <a:r>
              <a:rPr lang="en-US" sz="8350">
                <a:solidFill>
                  <a:srgbClr val="55554A"/>
                </a:solidFill>
              </a:rPr>
              <a:t>Kyrgyz Language and Literature II – 4 cr. The </a:t>
            </a:r>
            <a:r>
              <a:rPr lang="en-US" sz="8350" i="1">
                <a:solidFill>
                  <a:srgbClr val="55554A"/>
                </a:solidFill>
              </a:rPr>
              <a:t>course is usually offered for Spring semester and lasts 2 months</a:t>
            </a:r>
            <a:endParaRPr sz="8350" i="1">
              <a:solidFill>
                <a:srgbClr val="55554A"/>
              </a:solidFill>
            </a:endParaRPr>
          </a:p>
          <a:p>
            <a:pPr marL="0" lvl="0" indent="0" algn="l" rtl="0">
              <a:lnSpc>
                <a:spcPct val="115000"/>
              </a:lnSpc>
              <a:spcBef>
                <a:spcPts val="500"/>
              </a:spcBef>
              <a:spcAft>
                <a:spcPts val="0"/>
              </a:spcAft>
              <a:buNone/>
            </a:pPr>
            <a:r>
              <a:rPr lang="en-US" sz="8350">
                <a:solidFill>
                  <a:srgbClr val="55554A"/>
                </a:solidFill>
              </a:rPr>
              <a:t> </a:t>
            </a:r>
            <a:r>
              <a:rPr lang="en-US" sz="8350" b="1">
                <a:solidFill>
                  <a:srgbClr val="55554A"/>
                </a:solidFill>
              </a:rPr>
              <a:t>AND</a:t>
            </a:r>
            <a:r>
              <a:rPr lang="en-US" sz="8350">
                <a:solidFill>
                  <a:srgbClr val="55554A"/>
                </a:solidFill>
              </a:rPr>
              <a:t> </a:t>
            </a:r>
            <a:r>
              <a:rPr lang="en-US" sz="8350" b="1" i="1">
                <a:solidFill>
                  <a:srgbClr val="55554A"/>
                </a:solidFill>
              </a:rPr>
              <a:t>4 credits of Russian Language course</a:t>
            </a:r>
            <a:r>
              <a:rPr lang="en-US" sz="8350">
                <a:solidFill>
                  <a:srgbClr val="55554A"/>
                </a:solidFill>
              </a:rPr>
              <a:t>:</a:t>
            </a:r>
            <a:endParaRPr sz="8350">
              <a:solidFill>
                <a:srgbClr val="55554A"/>
              </a:solidFill>
            </a:endParaRPr>
          </a:p>
          <a:p>
            <a:pPr marL="0" lvl="0" indent="0" algn="l" rtl="0">
              <a:lnSpc>
                <a:spcPct val="115000"/>
              </a:lnSpc>
              <a:spcBef>
                <a:spcPts val="500"/>
              </a:spcBef>
              <a:spcAft>
                <a:spcPts val="0"/>
              </a:spcAft>
              <a:buNone/>
            </a:pPr>
            <a:r>
              <a:rPr lang="en-US" sz="8350">
                <a:solidFill>
                  <a:srgbClr val="55554A"/>
                </a:solidFill>
              </a:rPr>
              <a:t>1. Russian language I – 2 cr. course The course is usually </a:t>
            </a:r>
            <a:r>
              <a:rPr lang="en-US" sz="8350" i="1">
                <a:solidFill>
                  <a:srgbClr val="55554A"/>
                </a:solidFill>
              </a:rPr>
              <a:t>offered for Fall and lasts 5 weeks</a:t>
            </a:r>
            <a:endParaRPr sz="8350" i="1">
              <a:solidFill>
                <a:srgbClr val="55554A"/>
              </a:solidFill>
            </a:endParaRPr>
          </a:p>
          <a:p>
            <a:pPr marL="0" lvl="0" indent="0" algn="l" rtl="0">
              <a:lnSpc>
                <a:spcPct val="115000"/>
              </a:lnSpc>
              <a:spcBef>
                <a:spcPts val="500"/>
              </a:spcBef>
              <a:spcAft>
                <a:spcPts val="0"/>
              </a:spcAft>
              <a:buNone/>
            </a:pPr>
            <a:r>
              <a:rPr lang="en-US" sz="8350">
                <a:solidFill>
                  <a:srgbClr val="55554A"/>
                </a:solidFill>
              </a:rPr>
              <a:t>2. Russian language II – 2 cr. The course is usually </a:t>
            </a:r>
            <a:r>
              <a:rPr lang="en-US" sz="8350" i="1">
                <a:solidFill>
                  <a:srgbClr val="55554A"/>
                </a:solidFill>
              </a:rPr>
              <a:t>offered for Spring and lasts 5 weeks</a:t>
            </a:r>
            <a:endParaRPr sz="8350" i="1">
              <a:solidFill>
                <a:srgbClr val="55554A"/>
              </a:solidFill>
            </a:endParaRPr>
          </a:p>
          <a:p>
            <a:pPr marL="0" lvl="0" indent="0" algn="l" rtl="0">
              <a:spcBef>
                <a:spcPts val="480"/>
              </a:spcBef>
              <a:spcAft>
                <a:spcPts val="0"/>
              </a:spcAft>
              <a:buSzPts val="450"/>
              <a:buNone/>
            </a:pPr>
            <a:endParaRPr sz="8350"/>
          </a:p>
          <a:p>
            <a:pPr marL="0" lvl="0" indent="0" algn="l" rtl="0">
              <a:spcBef>
                <a:spcPts val="480"/>
              </a:spcBef>
              <a:spcAft>
                <a:spcPts val="0"/>
              </a:spcAft>
              <a:buSzPts val="450"/>
              <a:buNone/>
            </a:pPr>
            <a:r>
              <a:rPr lang="en-US" sz="8350" b="1" i="1">
                <a:solidFill>
                  <a:srgbClr val="FF0000"/>
                </a:solidFill>
              </a:rPr>
              <a:t>Note: You need to pay attention to the starting date of language courses</a:t>
            </a:r>
            <a:endParaRPr sz="8350"/>
          </a:p>
          <a:p>
            <a:pPr marL="342900" lvl="0" indent="-228600" algn="l" rtl="0">
              <a:spcBef>
                <a:spcPts val="480"/>
              </a:spcBef>
              <a:spcAft>
                <a:spcPts val="0"/>
              </a:spcAft>
              <a:buSzPct val="75000"/>
              <a:buNone/>
            </a:pPr>
            <a:endParaRPr/>
          </a:p>
          <a:p>
            <a:pPr marL="342900" lvl="0" indent="-228600" algn="l" rtl="0">
              <a:spcBef>
                <a:spcPts val="480"/>
              </a:spcBef>
              <a:spcAft>
                <a:spcPts val="0"/>
              </a:spcAft>
              <a:buSzPct val="75000"/>
              <a:buNone/>
            </a:pPr>
            <a:endParaRPr/>
          </a:p>
          <a:p>
            <a:pPr marL="0" lvl="0" indent="0" algn="l" rtl="0">
              <a:spcBef>
                <a:spcPts val="480"/>
              </a:spcBef>
              <a:spcAft>
                <a:spcPts val="0"/>
              </a:spcAft>
              <a:buSzPct val="75000"/>
              <a:buNone/>
            </a:pPr>
            <a:endParaRPr/>
          </a:p>
          <a:p>
            <a:pPr marL="342900" lvl="0" indent="-228600" algn="l" rtl="0">
              <a:spcBef>
                <a:spcPts val="480"/>
              </a:spcBef>
              <a:spcAft>
                <a:spcPts val="0"/>
              </a:spcAft>
              <a:buSzPct val="75000"/>
              <a:buNone/>
            </a:pPr>
            <a:endParaRPr/>
          </a:p>
          <a:p>
            <a:pPr marL="342900" lvl="0" indent="-228600" algn="l" rtl="0">
              <a:spcBef>
                <a:spcPts val="480"/>
              </a:spcBef>
              <a:spcAft>
                <a:spcPts val="0"/>
              </a:spcAft>
              <a:buSzPct val="75000"/>
              <a:buNone/>
            </a:pPr>
            <a:endParaRPr/>
          </a:p>
          <a:p>
            <a:pPr marL="342900" lvl="0" indent="-228600" algn="l" rtl="0">
              <a:spcBef>
                <a:spcPts val="480"/>
              </a:spcBef>
              <a:spcAft>
                <a:spcPts val="0"/>
              </a:spcAft>
              <a:buSzPct val="75000"/>
              <a:buNone/>
            </a:pPr>
            <a:endParaRPr/>
          </a:p>
          <a:p>
            <a:pPr marL="0" lvl="0" indent="0" algn="l" rtl="0">
              <a:spcBef>
                <a:spcPts val="480"/>
              </a:spcBef>
              <a:spcAft>
                <a:spcPts val="0"/>
              </a:spcAft>
              <a:buSzPct val="75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e9a288577e_0_2"/>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FFFFFF"/>
                </a:solidFill>
              </a:rPr>
              <a:t>Kyrgyz Placement Exam</a:t>
            </a:r>
            <a:endParaRPr/>
          </a:p>
        </p:txBody>
      </p:sp>
      <p:sp>
        <p:nvSpPr>
          <p:cNvPr id="246" name="Google Shape;246;ge9a288577e_0_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14325" algn="l" rtl="0">
              <a:lnSpc>
                <a:spcPct val="115000"/>
              </a:lnSpc>
              <a:spcBef>
                <a:spcPts val="400"/>
              </a:spcBef>
              <a:spcAft>
                <a:spcPts val="0"/>
              </a:spcAft>
              <a:buSzPts val="1350"/>
              <a:buChar char="❖"/>
            </a:pPr>
            <a:r>
              <a:rPr lang="en-US" sz="1400">
                <a:solidFill>
                  <a:srgbClr val="F4680B"/>
                </a:solidFill>
                <a:latin typeface="Noto Sans Symbols"/>
                <a:ea typeface="Noto Sans Symbols"/>
                <a:cs typeface="Noto Sans Symbols"/>
                <a:sym typeface="Noto Sans Symbols"/>
              </a:rPr>
              <a:t>🙡</a:t>
            </a:r>
            <a:r>
              <a:rPr lang="en-US">
                <a:solidFill>
                  <a:srgbClr val="55554A"/>
                </a:solidFill>
              </a:rPr>
              <a:t>It is a paper based test to determine the Kyrgyz language proficiency of local freshmen students</a:t>
            </a:r>
            <a:endParaRPr>
              <a:solidFill>
                <a:srgbClr val="55554A"/>
              </a:solidFill>
            </a:endParaRPr>
          </a:p>
          <a:p>
            <a:pPr marL="457200" lvl="0" indent="0" algn="l" rtl="0">
              <a:lnSpc>
                <a:spcPct val="115000"/>
              </a:lnSpc>
              <a:spcBef>
                <a:spcPts val="400"/>
              </a:spcBef>
              <a:spcAft>
                <a:spcPts val="0"/>
              </a:spcAft>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 </a:t>
            </a:r>
            <a:endParaRPr>
              <a:solidFill>
                <a:srgbClr val="55554A"/>
              </a:solidFill>
            </a:endParaRPr>
          </a:p>
          <a:p>
            <a:pPr marL="457200" lvl="0" indent="-314325" algn="l" rtl="0">
              <a:lnSpc>
                <a:spcPct val="115000"/>
              </a:lnSpc>
              <a:spcBef>
                <a:spcPts val="400"/>
              </a:spcBef>
              <a:spcAft>
                <a:spcPts val="0"/>
              </a:spcAft>
              <a:buSzPts val="1350"/>
              <a:buChar char="❖"/>
            </a:pPr>
            <a:r>
              <a:rPr lang="en-US" sz="1400">
                <a:solidFill>
                  <a:srgbClr val="F4680B"/>
                </a:solidFill>
                <a:latin typeface="Noto Sans Symbols"/>
                <a:ea typeface="Noto Sans Symbols"/>
                <a:cs typeface="Noto Sans Symbols"/>
                <a:sym typeface="Noto Sans Symbols"/>
              </a:rPr>
              <a:t>🙡</a:t>
            </a:r>
            <a:r>
              <a:rPr lang="en-US">
                <a:solidFill>
                  <a:srgbClr val="55554A"/>
                </a:solidFill>
              </a:rPr>
              <a:t>It is scheduled for August 25, 2021 from  14.30 to 15.30</a:t>
            </a:r>
            <a:endParaRPr>
              <a:solidFill>
                <a:srgbClr val="55554A"/>
              </a:solidFill>
            </a:endParaRPr>
          </a:p>
          <a:p>
            <a:pPr marL="457200" lvl="0" indent="0" algn="l" rtl="0">
              <a:lnSpc>
                <a:spcPct val="115000"/>
              </a:lnSpc>
              <a:spcBef>
                <a:spcPts val="400"/>
              </a:spcBef>
              <a:spcAft>
                <a:spcPts val="0"/>
              </a:spcAft>
              <a:buNone/>
            </a:pPr>
            <a:endParaRPr sz="1400">
              <a:solidFill>
                <a:srgbClr val="F4680B"/>
              </a:solidFill>
              <a:latin typeface="Noto Sans Symbols"/>
              <a:ea typeface="Noto Sans Symbols"/>
              <a:cs typeface="Noto Sans Symbols"/>
              <a:sym typeface="Noto Sans Symbols"/>
            </a:endParaRPr>
          </a:p>
          <a:p>
            <a:pPr marL="457200" lvl="0" indent="-314325" algn="l" rtl="0">
              <a:lnSpc>
                <a:spcPct val="115000"/>
              </a:lnSpc>
              <a:spcBef>
                <a:spcPts val="400"/>
              </a:spcBef>
              <a:spcAft>
                <a:spcPts val="0"/>
              </a:spcAft>
              <a:buSzPts val="1350"/>
              <a:buChar char="❖"/>
            </a:pPr>
            <a:r>
              <a:rPr lang="en-US" sz="1400">
                <a:solidFill>
                  <a:srgbClr val="F4680B"/>
                </a:solidFill>
                <a:latin typeface="Noto Sans Symbols"/>
                <a:ea typeface="Noto Sans Symbols"/>
                <a:cs typeface="Noto Sans Symbols"/>
                <a:sym typeface="Noto Sans Symbols"/>
              </a:rPr>
              <a:t>🙡</a:t>
            </a:r>
            <a:r>
              <a:rPr lang="en-US">
                <a:solidFill>
                  <a:srgbClr val="55554A"/>
                </a:solidFill>
              </a:rPr>
              <a:t>This test is only for our domestic students, international students will take Kyrgyz Language and Literature for Foreign Students</a:t>
            </a:r>
            <a:endParaRPr>
              <a:solidFill>
                <a:srgbClr val="55554A"/>
              </a:solidFill>
            </a:endParaRPr>
          </a:p>
          <a:p>
            <a:pPr marL="457200" lvl="0" indent="0" algn="l" rtl="0">
              <a:spcBef>
                <a:spcPts val="36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Registration schedule</a:t>
            </a:r>
            <a:endParaRPr/>
          </a:p>
        </p:txBody>
      </p:sp>
      <p:sp>
        <p:nvSpPr>
          <p:cNvPr id="138" name="Google Shape;138;p2"/>
          <p:cNvSpPr txBox="1">
            <a:spLocks noGrp="1"/>
          </p:cNvSpPr>
          <p:nvPr>
            <p:ph type="body" idx="1"/>
          </p:nvPr>
        </p:nvSpPr>
        <p:spPr>
          <a:xfrm>
            <a:off x="1187624" y="2132856"/>
            <a:ext cx="6717432" cy="2836912"/>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SzPts val="1800"/>
              <a:buChar char="🙡"/>
            </a:pPr>
            <a:r>
              <a:rPr lang="en-US" b="1"/>
              <a:t>Registration Period: August 26 at 13:00 </a:t>
            </a:r>
            <a:endParaRPr/>
          </a:p>
          <a:p>
            <a:pPr marL="0" lvl="0" indent="0" algn="l" rtl="0">
              <a:spcBef>
                <a:spcPts val="480"/>
              </a:spcBef>
              <a:spcAft>
                <a:spcPts val="0"/>
              </a:spcAft>
              <a:buNone/>
            </a:pPr>
            <a:endParaRPr b="1"/>
          </a:p>
          <a:p>
            <a:pPr marL="342900" lvl="0" indent="-342900" algn="l" rtl="0">
              <a:spcBef>
                <a:spcPts val="480"/>
              </a:spcBef>
              <a:spcAft>
                <a:spcPts val="0"/>
              </a:spcAft>
              <a:buSzPts val="1800"/>
              <a:buChar char="🙡"/>
            </a:pPr>
            <a:r>
              <a:rPr lang="en-US" b="1"/>
              <a:t>Add/Drop Period: September 1</a:t>
            </a:r>
            <a:r>
              <a:rPr lang="en-US" b="1" baseline="30000"/>
              <a:t>st</a:t>
            </a:r>
            <a:r>
              <a:rPr lang="en-US" b="1"/>
              <a:t> – September 10</a:t>
            </a:r>
            <a:r>
              <a:rPr lang="en-US" b="1" baseline="30000"/>
              <a:t>th</a:t>
            </a:r>
            <a:r>
              <a:rPr lang="en-US" b="1"/>
              <a:t> 2021</a:t>
            </a:r>
            <a:endParaRPr b="1"/>
          </a:p>
          <a:p>
            <a:pPr marL="342900" lvl="0" indent="-314325" algn="l" rtl="0">
              <a:spcBef>
                <a:spcPts val="480"/>
              </a:spcBef>
              <a:spcAft>
                <a:spcPts val="0"/>
              </a:spcAft>
              <a:buClr>
                <a:srgbClr val="FF0000"/>
              </a:buClr>
              <a:buSzPts val="1350"/>
              <a:buChar char="🙡"/>
            </a:pPr>
            <a:r>
              <a:rPr lang="en-US" b="1">
                <a:solidFill>
                  <a:srgbClr val="FF0000"/>
                </a:solidFill>
              </a:rPr>
              <a:t>Important: during add/drop periods please attend the classes</a:t>
            </a:r>
            <a:endParaRPr b="1">
              <a:solidFill>
                <a:srgbClr val="FF0000"/>
              </a:solidFill>
            </a:endParaRPr>
          </a:p>
          <a:p>
            <a:pPr marL="742950" lvl="1" indent="-177800" algn="l" rtl="0">
              <a:spcBef>
                <a:spcPts val="400"/>
              </a:spcBef>
              <a:spcAft>
                <a:spcPts val="0"/>
              </a:spcAft>
              <a:buSzPts val="1700"/>
              <a:buNone/>
            </a:pPr>
            <a:endParaRPr/>
          </a:p>
          <a:p>
            <a:pPr marL="342900" lvl="0" indent="-228600" algn="l" rtl="0">
              <a:spcBef>
                <a:spcPts val="48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latin typeface="Bodoni"/>
                <a:ea typeface="Bodoni"/>
                <a:cs typeface="Bodoni"/>
                <a:sym typeface="Bodoni"/>
              </a:rPr>
              <a:t>Foreign Languages </a:t>
            </a:r>
            <a:endParaRPr>
              <a:latin typeface="Times New Roman"/>
              <a:ea typeface="Times New Roman"/>
              <a:cs typeface="Times New Roman"/>
              <a:sym typeface="Times New Roman"/>
            </a:endParaRPr>
          </a:p>
        </p:txBody>
      </p:sp>
      <p:sp>
        <p:nvSpPr>
          <p:cNvPr id="252" name="Google Shape;252;p18"/>
          <p:cNvSpPr txBox="1">
            <a:spLocks noGrp="1"/>
          </p:cNvSpPr>
          <p:nvPr>
            <p:ph type="body" idx="1"/>
          </p:nvPr>
        </p:nvSpPr>
        <p:spPr>
          <a:xfrm>
            <a:off x="457200" y="1700808"/>
            <a:ext cx="8229600" cy="4680520"/>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SzPct val="75000"/>
              <a:buChar char="🙡"/>
            </a:pPr>
            <a:r>
              <a:rPr lang="en-US">
                <a:latin typeface="Libre Franklin"/>
                <a:ea typeface="Libre Franklin"/>
                <a:cs typeface="Libre Franklin"/>
                <a:sym typeface="Libre Franklin"/>
              </a:rPr>
              <a:t>Japanese </a:t>
            </a:r>
            <a:r>
              <a:rPr lang="en-US">
                <a:solidFill>
                  <a:srgbClr val="FF0000"/>
                </a:solidFill>
                <a:latin typeface="Libre Franklin"/>
                <a:ea typeface="Libre Franklin"/>
                <a:cs typeface="Libre Franklin"/>
                <a:sym typeface="Libre Franklin"/>
              </a:rPr>
              <a:t>(part I and II), </a:t>
            </a:r>
            <a:r>
              <a:rPr lang="en-US">
                <a:latin typeface="Libre Franklin"/>
                <a:ea typeface="Libre Franklin"/>
                <a:cs typeface="Libre Franklin"/>
                <a:sym typeface="Libre Franklin"/>
              </a:rPr>
              <a:t>Korean </a:t>
            </a:r>
            <a:r>
              <a:rPr lang="en-US">
                <a:solidFill>
                  <a:srgbClr val="FF0000"/>
                </a:solidFill>
                <a:latin typeface="Libre Franklin"/>
                <a:ea typeface="Libre Franklin"/>
                <a:cs typeface="Libre Franklin"/>
                <a:sym typeface="Libre Franklin"/>
              </a:rPr>
              <a:t>(part I), </a:t>
            </a:r>
            <a:r>
              <a:rPr lang="en-US">
                <a:latin typeface="Libre Franklin"/>
                <a:ea typeface="Libre Franklin"/>
                <a:cs typeface="Libre Franklin"/>
                <a:sym typeface="Libre Franklin"/>
              </a:rPr>
              <a:t>Chinese </a:t>
            </a:r>
            <a:r>
              <a:rPr lang="en-US">
                <a:solidFill>
                  <a:srgbClr val="FF0000"/>
                </a:solidFill>
                <a:latin typeface="Libre Franklin"/>
                <a:ea typeface="Libre Franklin"/>
                <a:cs typeface="Libre Franklin"/>
                <a:sym typeface="Libre Franklin"/>
              </a:rPr>
              <a:t>(part I) </a:t>
            </a:r>
            <a:r>
              <a:rPr lang="en-US">
                <a:latin typeface="Libre Franklin"/>
                <a:ea typeface="Libre Franklin"/>
                <a:cs typeface="Libre Franklin"/>
                <a:sym typeface="Libre Franklin"/>
              </a:rPr>
              <a:t>are offered in FALL semester. In Spring semester students continue taking part II of the selected language. </a:t>
            </a:r>
            <a:endParaRPr/>
          </a:p>
          <a:p>
            <a:pPr marL="342900" lvl="0" indent="-272415" algn="l" rtl="0">
              <a:spcBef>
                <a:spcPts val="296"/>
              </a:spcBef>
              <a:spcAft>
                <a:spcPts val="0"/>
              </a:spcAft>
              <a:buSzPct val="75000"/>
              <a:buNone/>
            </a:pPr>
            <a:endParaRPr sz="1600">
              <a:latin typeface="Libre Franklin"/>
              <a:ea typeface="Libre Franklin"/>
              <a:cs typeface="Libre Franklin"/>
              <a:sym typeface="Libre Franklin"/>
            </a:endParaRPr>
          </a:p>
          <a:p>
            <a:pPr marL="342900" lvl="0" indent="-342900" algn="l" rtl="0">
              <a:spcBef>
                <a:spcPts val="444"/>
              </a:spcBef>
              <a:spcAft>
                <a:spcPts val="0"/>
              </a:spcAft>
              <a:buSzPct val="75000"/>
              <a:buChar char="🙡"/>
            </a:pPr>
            <a:r>
              <a:rPr lang="en-US">
                <a:latin typeface="Libre Franklin"/>
                <a:ea typeface="Libre Franklin"/>
                <a:cs typeface="Libre Franklin"/>
                <a:sym typeface="Libre Franklin"/>
              </a:rPr>
              <a:t>German, French, and Spanish </a:t>
            </a:r>
            <a:r>
              <a:rPr lang="en-US">
                <a:solidFill>
                  <a:srgbClr val="FF0000"/>
                </a:solidFill>
                <a:latin typeface="Libre Franklin"/>
                <a:ea typeface="Libre Franklin"/>
                <a:cs typeface="Libre Franklin"/>
                <a:sym typeface="Libre Franklin"/>
              </a:rPr>
              <a:t>(part I, II, Advanced) </a:t>
            </a:r>
            <a:r>
              <a:rPr lang="en-US">
                <a:latin typeface="Libre Franklin"/>
                <a:ea typeface="Libre Franklin"/>
                <a:cs typeface="Libre Franklin"/>
                <a:sym typeface="Libre Franklin"/>
              </a:rPr>
              <a:t>are offered in Fall semester. In Spring semester students continue taking part II of the selected language. </a:t>
            </a:r>
            <a:endParaRPr/>
          </a:p>
          <a:p>
            <a:pPr marL="342900" lvl="0" indent="-272415" algn="l" rtl="0">
              <a:spcBef>
                <a:spcPts val="296"/>
              </a:spcBef>
              <a:spcAft>
                <a:spcPts val="0"/>
              </a:spcAft>
              <a:buSzPct val="75000"/>
              <a:buNone/>
            </a:pPr>
            <a:endParaRPr sz="1600">
              <a:latin typeface="Libre Franklin"/>
              <a:ea typeface="Libre Franklin"/>
              <a:cs typeface="Libre Franklin"/>
              <a:sym typeface="Libre Franklin"/>
            </a:endParaRPr>
          </a:p>
          <a:p>
            <a:pPr marL="342900" lvl="0" indent="-342900" algn="l" rtl="0">
              <a:spcBef>
                <a:spcPts val="444"/>
              </a:spcBef>
              <a:spcAft>
                <a:spcPts val="0"/>
              </a:spcAft>
              <a:buSzPct val="75000"/>
              <a:buChar char="🙡"/>
            </a:pPr>
            <a:r>
              <a:rPr lang="en-US">
                <a:latin typeface="Libre Franklin"/>
                <a:ea typeface="Libre Franklin"/>
                <a:cs typeface="Libre Franklin"/>
                <a:sym typeface="Libre Franklin"/>
              </a:rPr>
              <a:t>If a student wants to take an Intermediate level course (as Part I), s/he must first take a test at European Studies department. </a:t>
            </a:r>
            <a:endParaRPr/>
          </a:p>
          <a:p>
            <a:pPr marL="342900" lvl="0" indent="-342900" algn="l" rtl="0">
              <a:spcBef>
                <a:spcPts val="444"/>
              </a:spcBef>
              <a:spcAft>
                <a:spcPts val="0"/>
              </a:spcAft>
              <a:buSzPct val="75000"/>
              <a:buChar char="🙡"/>
            </a:pPr>
            <a:r>
              <a:rPr lang="en-US">
                <a:solidFill>
                  <a:srgbClr val="FF0000"/>
                </a:solidFill>
                <a:latin typeface="Times New Roman"/>
                <a:ea typeface="Times New Roman"/>
                <a:cs typeface="Times New Roman"/>
                <a:sym typeface="Times New Roman"/>
              </a:rPr>
              <a:t>(Only 6 cr. will cover HUM requirement) Starting from fall 2018 only 6 credits of foreign language counts as HUM</a:t>
            </a:r>
            <a:r>
              <a:rPr lang="en-US">
                <a:latin typeface="Times New Roman"/>
                <a:ea typeface="Times New Roman"/>
                <a:cs typeface="Times New Roman"/>
                <a:sym typeface="Times New Roman"/>
              </a:rPr>
              <a:t/>
            </a: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Foreign Language Course Policy</a:t>
            </a:r>
            <a:endParaRPr/>
          </a:p>
        </p:txBody>
      </p:sp>
      <p:sp>
        <p:nvSpPr>
          <p:cNvPr id="258" name="Google Shape;258;p19"/>
          <p:cNvSpPr txBox="1">
            <a:spLocks noGrp="1"/>
          </p:cNvSpPr>
          <p:nvPr>
            <p:ph type="body" idx="1"/>
          </p:nvPr>
        </p:nvSpPr>
        <p:spPr>
          <a:xfrm>
            <a:off x="1187624" y="2132855"/>
            <a:ext cx="6624736" cy="331236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AUCA policy states that if a student earns (6) credits for one (Fall) semester of a language but does not take (6) credits of the same language the second (Spring) semester in that academic year, the grade and </a:t>
            </a:r>
            <a:r>
              <a:rPr lang="en-US" u="sng"/>
              <a:t>6 credits will be removed from the student’s transcript</a:t>
            </a:r>
            <a:r>
              <a:rPr lang="en-US"/>
              <a:t>. </a:t>
            </a:r>
            <a:endParaRPr/>
          </a:p>
          <a:p>
            <a:pPr marL="342900" lvl="0" indent="-342900" algn="l" rtl="0">
              <a:spcBef>
                <a:spcPts val="480"/>
              </a:spcBef>
              <a:spcAft>
                <a:spcPts val="0"/>
              </a:spcAft>
              <a:buSzPts val="1800"/>
              <a:buChar char="🙡"/>
            </a:pPr>
            <a:r>
              <a:rPr lang="en-US"/>
              <a:t>A student will loose: </a:t>
            </a:r>
            <a:r>
              <a:rPr lang="en-US">
                <a:solidFill>
                  <a:srgbClr val="FF0000"/>
                </a:solidFill>
              </a:rPr>
              <a:t>CREDITS, TIME,MONEY</a:t>
            </a:r>
            <a:endParaRPr/>
          </a:p>
          <a:p>
            <a:pPr marL="0" lvl="0" indent="0" algn="l" rtl="0">
              <a:spcBef>
                <a:spcPts val="480"/>
              </a:spcBef>
              <a:spcAft>
                <a:spcPts val="0"/>
              </a:spcAft>
              <a:buSzPts val="1800"/>
              <a:buNone/>
            </a:pPr>
            <a:endParaRPr/>
          </a:p>
          <a:p>
            <a:pPr marL="342900" lvl="0" indent="-228600" algn="l" rtl="0">
              <a:spcBef>
                <a:spcPts val="480"/>
              </a:spcBef>
              <a:spcAft>
                <a:spcPts val="0"/>
              </a:spcAft>
              <a:buSzPts val="1800"/>
              <a:buNone/>
            </a:pPr>
            <a:endParaRPr/>
          </a:p>
          <a:p>
            <a:pPr marL="0" lvl="0" indent="0" algn="l" rtl="0">
              <a:spcBef>
                <a:spcPts val="48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Bard College Diploma</a:t>
            </a:r>
            <a:endParaRPr/>
          </a:p>
        </p:txBody>
      </p:sp>
      <p:sp>
        <p:nvSpPr>
          <p:cNvPr id="264" name="Google Shape;264;p20"/>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Most majors earn a Bard College diploma upon graduation.</a:t>
            </a:r>
            <a:endParaRPr/>
          </a:p>
          <a:p>
            <a:pPr marL="342900" lvl="0" indent="-342900" algn="l" rtl="0">
              <a:spcBef>
                <a:spcPts val="480"/>
              </a:spcBef>
              <a:spcAft>
                <a:spcPts val="0"/>
              </a:spcAft>
              <a:buSzPts val="1800"/>
              <a:buChar char="🙡"/>
            </a:pPr>
            <a:r>
              <a:rPr lang="en-US"/>
              <a:t>BA &amp; IBL majors must earn additional credits for BARD certificate:</a:t>
            </a:r>
            <a:endParaRPr/>
          </a:p>
          <a:p>
            <a:pPr marL="742950" lvl="1" indent="-285750" algn="l" rtl="0">
              <a:spcBef>
                <a:spcPts val="400"/>
              </a:spcBef>
              <a:spcAft>
                <a:spcPts val="0"/>
              </a:spcAft>
              <a:buSzPts val="1700"/>
              <a:buChar char="o"/>
            </a:pPr>
            <a:r>
              <a:rPr lang="en-US"/>
              <a:t>12 credits Social Science</a:t>
            </a:r>
            <a:endParaRPr/>
          </a:p>
          <a:p>
            <a:pPr marL="742950" lvl="1" indent="-285750" algn="l" rtl="0">
              <a:spcBef>
                <a:spcPts val="400"/>
              </a:spcBef>
              <a:spcAft>
                <a:spcPts val="0"/>
              </a:spcAft>
              <a:buSzPts val="1700"/>
              <a:buChar char="o"/>
            </a:pPr>
            <a:r>
              <a:rPr lang="en-US"/>
              <a:t>12 credits Art</a:t>
            </a:r>
            <a:endParaRPr/>
          </a:p>
          <a:p>
            <a:pPr marL="742950" lvl="1" indent="-285750" algn="l" rtl="0">
              <a:spcBef>
                <a:spcPts val="400"/>
              </a:spcBef>
              <a:spcAft>
                <a:spcPts val="0"/>
              </a:spcAft>
              <a:buSzPts val="1700"/>
              <a:buChar char="o"/>
            </a:pPr>
            <a:r>
              <a:rPr lang="en-US"/>
              <a:t>12 credits Math courses </a:t>
            </a:r>
            <a:endParaRPr/>
          </a:p>
          <a:p>
            <a:pPr marL="742950" lvl="1" indent="-285750" algn="l" rtl="0">
              <a:spcBef>
                <a:spcPts val="400"/>
              </a:spcBef>
              <a:spcAft>
                <a:spcPts val="0"/>
              </a:spcAft>
              <a:buSzPts val="1700"/>
              <a:buChar char="o"/>
            </a:pPr>
            <a:r>
              <a:rPr lang="en-US"/>
              <a:t>12 credits Humanities courses</a:t>
            </a:r>
            <a:endParaRPr/>
          </a:p>
          <a:p>
            <a:pPr marL="342900" lvl="0" indent="-342900" algn="l" rtl="0">
              <a:spcBef>
                <a:spcPts val="480"/>
              </a:spcBef>
              <a:spcAft>
                <a:spcPts val="0"/>
              </a:spcAft>
              <a:buSzPts val="1800"/>
              <a:buChar char="🙡"/>
            </a:pPr>
            <a:r>
              <a:rPr lang="en-US"/>
              <a:t>IBL students might have an opportunity to receive BARD College diploma majoring in Human Rights. For detailed information please contact the head of the IBL program Elida Nogoibaeva. </a:t>
            </a:r>
            <a:endParaRPr/>
          </a:p>
          <a:p>
            <a:pPr marL="342900" lvl="0" indent="-228600" algn="l" rtl="0">
              <a:spcBef>
                <a:spcPts val="48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Sport class</a:t>
            </a:r>
            <a:endParaRPr/>
          </a:p>
        </p:txBody>
      </p:sp>
      <p:sp>
        <p:nvSpPr>
          <p:cNvPr id="270" name="Google Shape;270;p21"/>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fontScale="85000" lnSpcReduction="10000"/>
          </a:bodyPr>
          <a:lstStyle/>
          <a:p>
            <a:pPr marL="342900" lvl="0" indent="-334327" algn="l" rtl="0">
              <a:spcBef>
                <a:spcPts val="0"/>
              </a:spcBef>
              <a:spcAft>
                <a:spcPts val="0"/>
              </a:spcAft>
              <a:buSzPct val="75000"/>
              <a:buFont typeface="Arial"/>
              <a:buChar char="•"/>
            </a:pPr>
            <a:r>
              <a:rPr lang="en-US">
                <a:latin typeface="Libre Franklin"/>
                <a:ea typeface="Libre Franklin"/>
                <a:cs typeface="Libre Franklin"/>
                <a:sym typeface="Libre Franklin"/>
              </a:rPr>
              <a:t>400 hours required for degree</a:t>
            </a:r>
            <a:endParaRPr/>
          </a:p>
          <a:p>
            <a:pPr marL="742950" lvl="1" indent="-277653" algn="l" rtl="0">
              <a:spcBef>
                <a:spcPts val="370"/>
              </a:spcBef>
              <a:spcAft>
                <a:spcPts val="0"/>
              </a:spcAft>
              <a:buSzPct val="85000"/>
              <a:buFont typeface="Arial"/>
              <a:buChar char="•"/>
            </a:pPr>
            <a:r>
              <a:rPr lang="en-US" b="1">
                <a:latin typeface="Libre Franklin"/>
                <a:ea typeface="Libre Franklin"/>
                <a:cs typeface="Libre Franklin"/>
                <a:sym typeface="Libre Franklin"/>
              </a:rPr>
              <a:t>100 hours per semester (4 semesters)</a:t>
            </a:r>
            <a:endParaRPr/>
          </a:p>
          <a:p>
            <a:pPr marL="342900" lvl="0" indent="-334327" algn="l" rtl="0">
              <a:spcBef>
                <a:spcPts val="444"/>
              </a:spcBef>
              <a:spcAft>
                <a:spcPts val="0"/>
              </a:spcAft>
              <a:buSzPct val="75000"/>
              <a:buFont typeface="Arial"/>
              <a:buChar char="•"/>
            </a:pPr>
            <a:r>
              <a:rPr lang="en-US" b="1">
                <a:latin typeface="Libre Franklin"/>
                <a:ea typeface="Libre Franklin"/>
                <a:cs typeface="Libre Franklin"/>
                <a:sym typeface="Libre Franklin"/>
              </a:rPr>
              <a:t>Non-credit</a:t>
            </a:r>
            <a:r>
              <a:rPr lang="en-US">
                <a:latin typeface="Libre Franklin"/>
                <a:ea typeface="Libre Franklin"/>
                <a:cs typeface="Libre Franklin"/>
                <a:sym typeface="Libre Franklin"/>
              </a:rPr>
              <a:t> requirement</a:t>
            </a:r>
            <a:endParaRPr/>
          </a:p>
          <a:p>
            <a:pPr marL="342900" lvl="0" indent="-334327" algn="l" rtl="0">
              <a:spcBef>
                <a:spcPts val="444"/>
              </a:spcBef>
              <a:spcAft>
                <a:spcPts val="0"/>
              </a:spcAft>
              <a:buSzPct val="75000"/>
              <a:buFont typeface="Arial"/>
              <a:buChar char="•"/>
            </a:pPr>
            <a:r>
              <a:rPr lang="en-US">
                <a:latin typeface="Libre Franklin"/>
                <a:ea typeface="Libre Franklin"/>
                <a:cs typeface="Libre Franklin"/>
                <a:sym typeface="Libre Franklin"/>
              </a:rPr>
              <a:t>Students can register </a:t>
            </a:r>
            <a:r>
              <a:rPr lang="en-US"/>
              <a:t>for</a:t>
            </a:r>
            <a:r>
              <a:rPr lang="en-US">
                <a:latin typeface="Libre Franklin"/>
                <a:ea typeface="Libre Franklin"/>
                <a:cs typeface="Libre Franklin"/>
                <a:sym typeface="Libre Franklin"/>
              </a:rPr>
              <a:t> ONLY </a:t>
            </a:r>
            <a:r>
              <a:rPr lang="en-US" b="1" u="sng">
                <a:latin typeface="Libre Franklin"/>
                <a:ea typeface="Libre Franklin"/>
                <a:cs typeface="Libre Franklin"/>
                <a:sym typeface="Libre Franklin"/>
              </a:rPr>
              <a:t>one Sport class </a:t>
            </a:r>
            <a:r>
              <a:rPr lang="en-US">
                <a:latin typeface="Libre Franklin"/>
                <a:ea typeface="Libre Franklin"/>
                <a:cs typeface="Libre Franklin"/>
                <a:sym typeface="Libre Franklin"/>
              </a:rPr>
              <a:t>per semester</a:t>
            </a:r>
            <a:endParaRPr/>
          </a:p>
          <a:p>
            <a:pPr marL="342900" lvl="0" indent="-334327" algn="l" rtl="0">
              <a:spcBef>
                <a:spcPts val="444"/>
              </a:spcBef>
              <a:spcAft>
                <a:spcPts val="0"/>
              </a:spcAft>
              <a:buSzPct val="75000"/>
              <a:buFont typeface="Arial"/>
              <a:buChar char="•"/>
            </a:pPr>
            <a:r>
              <a:rPr lang="en-US">
                <a:latin typeface="Libre Franklin"/>
                <a:ea typeface="Libre Franklin"/>
                <a:cs typeface="Libre Franklin"/>
                <a:sym typeface="Libre Franklin"/>
              </a:rPr>
              <a:t>Registering for two or more Sport classes is NOT ALLOWED  </a:t>
            </a:r>
            <a:endParaRPr/>
          </a:p>
          <a:p>
            <a:pPr marL="342900" lvl="0" indent="-334327" algn="l" rtl="0">
              <a:spcBef>
                <a:spcPts val="444"/>
              </a:spcBef>
              <a:spcAft>
                <a:spcPts val="0"/>
              </a:spcAft>
              <a:buSzPct val="75000"/>
              <a:buFont typeface="Arial"/>
              <a:buChar char="•"/>
            </a:pPr>
            <a:r>
              <a:rPr lang="en-US" u="sng">
                <a:latin typeface="Libre Franklin"/>
                <a:ea typeface="Libre Franklin"/>
                <a:cs typeface="Libre Franklin"/>
                <a:sym typeface="Libre Franklin"/>
              </a:rPr>
              <a:t>Do not wait until the last days of Registration to drop an extra SPORT class</a:t>
            </a:r>
            <a:r>
              <a:rPr lang="en-US">
                <a:latin typeface="Libre Franklin"/>
                <a:ea typeface="Libre Franklin"/>
                <a:cs typeface="Libre Franklin"/>
                <a:sym typeface="Libre Franklin"/>
              </a:rPr>
              <a:t>. Fellow students are trying to Register for classes that appear full.</a:t>
            </a:r>
            <a:endParaRPr/>
          </a:p>
          <a:p>
            <a:pPr marL="342900" lvl="0" indent="-334327" algn="l" rtl="0">
              <a:spcBef>
                <a:spcPts val="444"/>
              </a:spcBef>
              <a:spcAft>
                <a:spcPts val="0"/>
              </a:spcAft>
              <a:buSzPct val="75000"/>
              <a:buFont typeface="Arial"/>
              <a:buChar char="•"/>
            </a:pPr>
            <a:r>
              <a:rPr lang="en-US"/>
              <a:t>There is a new course of </a:t>
            </a:r>
            <a:r>
              <a:rPr lang="en-US" b="1" u="sng"/>
              <a:t>Physiotherapy</a:t>
            </a:r>
            <a:r>
              <a:rPr lang="en-US"/>
              <a:t> for students, who cannot take sports classes for health reasons, you need to bring a medical certificate to Gen.Ed. room 310</a:t>
            </a:r>
            <a:endParaRPr>
              <a:latin typeface="Libre Franklin"/>
              <a:ea typeface="Libre Franklin"/>
              <a:cs typeface="Libre Franklin"/>
              <a:sym typeface="Libre Franklin"/>
            </a:endParaRPr>
          </a:p>
          <a:p>
            <a:pPr marL="342900" lvl="0" indent="-334327" algn="l" rtl="0">
              <a:spcBef>
                <a:spcPts val="444"/>
              </a:spcBef>
              <a:spcAft>
                <a:spcPts val="0"/>
              </a:spcAft>
              <a:buSzPct val="75000"/>
              <a:buFont typeface="Arial"/>
              <a:buChar char="•"/>
            </a:pPr>
            <a:r>
              <a:rPr lang="en-US"/>
              <a:t> </a:t>
            </a:r>
            <a:r>
              <a:rPr lang="en-US" b="1" i="1">
                <a:solidFill>
                  <a:srgbClr val="FF0000"/>
                </a:solidFill>
              </a:rPr>
              <a:t>NOTE: If a student gets a Non-Pass grade in a Sports class, s/he must retake the course for additional fee of $200</a:t>
            </a:r>
            <a:endParaRPr b="1" i="1">
              <a:solidFill>
                <a:srgbClr val="FF0000"/>
              </a:solidFill>
              <a:latin typeface="Libre Franklin"/>
              <a:ea typeface="Libre Franklin"/>
              <a:cs typeface="Libre Franklin"/>
              <a:sym typeface="Libre Franklin"/>
            </a:endParaRPr>
          </a:p>
          <a:p>
            <a:pPr marL="342900" lvl="0" indent="-237172" algn="l" rtl="0">
              <a:spcBef>
                <a:spcPts val="444"/>
              </a:spcBef>
              <a:spcAft>
                <a:spcPts val="0"/>
              </a:spcAft>
              <a:buSzPct val="75000"/>
              <a:buFont typeface="Arial"/>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Individual courses for Fall 2021</a:t>
            </a:r>
            <a:endParaRPr/>
          </a:p>
        </p:txBody>
      </p:sp>
      <p:sp>
        <p:nvSpPr>
          <p:cNvPr id="276" name="Google Shape;276;p22"/>
          <p:cNvSpPr txBox="1">
            <a:spLocks noGrp="1"/>
          </p:cNvSpPr>
          <p:nvPr>
            <p:ph type="body" idx="1"/>
          </p:nvPr>
        </p:nvSpPr>
        <p:spPr>
          <a:xfrm>
            <a:off x="467544" y="2132856"/>
            <a:ext cx="8229600" cy="2952328"/>
          </a:xfrm>
          <a:prstGeom prst="rect">
            <a:avLst/>
          </a:prstGeom>
          <a:noFill/>
          <a:ln>
            <a:noFill/>
          </a:ln>
        </p:spPr>
        <p:txBody>
          <a:bodyPr spcFirstLastPara="1" wrap="square" lIns="91425" tIns="45700" rIns="91425" bIns="45700" anchor="t" anchorCtr="0">
            <a:normAutofit/>
          </a:bodyPr>
          <a:lstStyle/>
          <a:p>
            <a:pPr marL="342900" lvl="0" indent="-371475" algn="l" rtl="0">
              <a:lnSpc>
                <a:spcPct val="115000"/>
              </a:lnSpc>
              <a:spcBef>
                <a:spcPts val="0"/>
              </a:spcBef>
              <a:spcAft>
                <a:spcPts val="0"/>
              </a:spcAft>
              <a:buSzPts val="1800"/>
              <a:buChar char="🙡"/>
            </a:pPr>
            <a:r>
              <a:rPr lang="en-US" sz="1800">
                <a:solidFill>
                  <a:srgbClr val="F4680B"/>
                </a:solidFill>
                <a:latin typeface="Noto Sans Symbols"/>
                <a:ea typeface="Noto Sans Symbols"/>
                <a:cs typeface="Noto Sans Symbols"/>
                <a:sym typeface="Noto Sans Symbols"/>
              </a:rPr>
              <a:t>🙡</a:t>
            </a:r>
            <a:r>
              <a:rPr lang="en-US" b="1">
                <a:solidFill>
                  <a:srgbClr val="55554A"/>
                </a:solidFill>
              </a:rPr>
              <a:t>Individual music course Piano </a:t>
            </a:r>
            <a:r>
              <a:rPr lang="en-US">
                <a:solidFill>
                  <a:srgbClr val="55554A"/>
                </a:solidFill>
              </a:rPr>
              <a:t>is offered for an additional fee of </a:t>
            </a:r>
            <a:r>
              <a:rPr lang="en-US">
                <a:solidFill>
                  <a:srgbClr val="FF0000"/>
                </a:solidFill>
              </a:rPr>
              <a:t>$135  </a:t>
            </a:r>
            <a:r>
              <a:rPr lang="en-US">
                <a:solidFill>
                  <a:srgbClr val="55554A"/>
                </a:solidFill>
              </a:rPr>
              <a:t>and count as 2 credits. </a:t>
            </a:r>
            <a:endParaRPr>
              <a:solidFill>
                <a:srgbClr val="55554A"/>
              </a:solidFill>
            </a:endParaRPr>
          </a:p>
          <a:p>
            <a:pPr marL="342900" lvl="0" indent="-342900" algn="l" rtl="0">
              <a:lnSpc>
                <a:spcPct val="115000"/>
              </a:lnSpc>
              <a:spcBef>
                <a:spcPts val="0"/>
              </a:spcBef>
              <a:spcAft>
                <a:spcPts val="0"/>
              </a:spcAft>
              <a:buClr>
                <a:srgbClr val="55554A"/>
              </a:buClr>
              <a:buSzPts val="1350"/>
              <a:buChar char="🙡"/>
            </a:pPr>
            <a:endParaRPr>
              <a:solidFill>
                <a:srgbClr val="55554A"/>
              </a:solidFill>
            </a:endParaRPr>
          </a:p>
          <a:p>
            <a:pPr marL="342900" lvl="0" indent="-371475" algn="l" rtl="0">
              <a:lnSpc>
                <a:spcPct val="115000"/>
              </a:lnSpc>
              <a:spcBef>
                <a:spcPts val="0"/>
              </a:spcBef>
              <a:spcAft>
                <a:spcPts val="0"/>
              </a:spcAft>
              <a:buSzPts val="1800"/>
              <a:buChar char="🙡"/>
            </a:pPr>
            <a:r>
              <a:rPr lang="en-US" sz="1700">
                <a:solidFill>
                  <a:srgbClr val="ABB19F"/>
                </a:solidFill>
                <a:latin typeface="Courier New"/>
                <a:ea typeface="Courier New"/>
                <a:cs typeface="Courier New"/>
                <a:sym typeface="Courier New"/>
              </a:rPr>
              <a:t>o</a:t>
            </a:r>
            <a:r>
              <a:rPr lang="en-US" sz="2000">
                <a:solidFill>
                  <a:srgbClr val="55554A"/>
                </a:solidFill>
              </a:rPr>
              <a:t>Submit an application to the department chair for consideration</a:t>
            </a:r>
            <a:endParaRPr sz="2000">
              <a:solidFill>
                <a:srgbClr val="55554A"/>
              </a:solidFill>
            </a:endParaRPr>
          </a:p>
          <a:p>
            <a:pPr marL="342900" lvl="0" indent="-371475" algn="l" rtl="0">
              <a:lnSpc>
                <a:spcPct val="115000"/>
              </a:lnSpc>
              <a:spcBef>
                <a:spcPts val="0"/>
              </a:spcBef>
              <a:spcAft>
                <a:spcPts val="0"/>
              </a:spcAft>
              <a:buSzPts val="1800"/>
              <a:buChar char="🙡"/>
            </a:pPr>
            <a:r>
              <a:rPr lang="en-US" sz="1700">
                <a:solidFill>
                  <a:srgbClr val="ABB19F"/>
                </a:solidFill>
                <a:latin typeface="Courier New"/>
                <a:ea typeface="Courier New"/>
                <a:cs typeface="Courier New"/>
                <a:sym typeface="Courier New"/>
              </a:rPr>
              <a:t>o</a:t>
            </a:r>
            <a:r>
              <a:rPr lang="en-US" sz="2000">
                <a:solidFill>
                  <a:srgbClr val="55554A"/>
                </a:solidFill>
              </a:rPr>
              <a:t>You also need to consult with SSC office</a:t>
            </a:r>
            <a:endParaRPr sz="2000">
              <a:solidFill>
                <a:srgbClr val="55554A"/>
              </a:solidFill>
            </a:endParaRPr>
          </a:p>
          <a:p>
            <a:pPr marL="342900" lvl="0" indent="-314325" algn="l" rtl="0">
              <a:spcBef>
                <a:spcPts val="0"/>
              </a:spcBef>
              <a:spcAft>
                <a:spcPts val="0"/>
              </a:spcAft>
              <a:buSzPts val="1350"/>
              <a:buChar char="🙡"/>
            </a:pP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History of Kyrgyzstan and Geography</a:t>
            </a:r>
            <a:endParaRPr/>
          </a:p>
        </p:txBody>
      </p:sp>
      <p:sp>
        <p:nvSpPr>
          <p:cNvPr id="282" name="Google Shape;282;p23"/>
          <p:cNvSpPr txBox="1">
            <a:spLocks noGrp="1"/>
          </p:cNvSpPr>
          <p:nvPr>
            <p:ph type="body" idx="1"/>
          </p:nvPr>
        </p:nvSpPr>
        <p:spPr>
          <a:xfrm>
            <a:off x="1475656" y="2276872"/>
            <a:ext cx="6840760" cy="302433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History of Kyrgyzstan and Geography should be taken </a:t>
            </a:r>
            <a:r>
              <a:rPr lang="en-US" b="1"/>
              <a:t>during Sophomore year </a:t>
            </a:r>
            <a:r>
              <a:rPr lang="en-US" b="1" u="sng"/>
              <a:t>only</a:t>
            </a:r>
            <a:r>
              <a:rPr lang="en-US" b="1"/>
              <a:t>. </a:t>
            </a:r>
            <a:endParaRPr/>
          </a:p>
          <a:p>
            <a:pPr marL="342900" lvl="0" indent="-228600" algn="l" rtl="0">
              <a:spcBef>
                <a:spcPts val="480"/>
              </a:spcBef>
              <a:spcAft>
                <a:spcPts val="0"/>
              </a:spcAft>
              <a:buSzPts val="1800"/>
              <a:buNone/>
            </a:pPr>
            <a:endParaRPr b="1"/>
          </a:p>
          <a:p>
            <a:pPr marL="342900" lvl="0" indent="-342900" algn="l" rtl="0">
              <a:spcBef>
                <a:spcPts val="480"/>
              </a:spcBef>
              <a:spcAft>
                <a:spcPts val="0"/>
              </a:spcAft>
              <a:buSzPts val="1800"/>
              <a:buChar char="🙡"/>
            </a:pPr>
            <a:r>
              <a:rPr lang="en-US"/>
              <a:t>Manas studies is a separate course that can be taken at any year of your study</a:t>
            </a:r>
            <a:endParaRPr/>
          </a:p>
          <a:p>
            <a:pPr marL="342900" lvl="0" indent="-228600" algn="l" rtl="0">
              <a:spcBef>
                <a:spcPts val="480"/>
              </a:spcBef>
              <a:spcAft>
                <a:spcPts val="0"/>
              </a:spcAft>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Add/Drop period</a:t>
            </a:r>
            <a:endParaRPr/>
          </a:p>
        </p:txBody>
      </p:sp>
      <p:sp>
        <p:nvSpPr>
          <p:cNvPr id="288" name="Google Shape;288;p25"/>
          <p:cNvSpPr txBox="1">
            <a:spLocks noGrp="1"/>
          </p:cNvSpPr>
          <p:nvPr>
            <p:ph type="body" idx="1"/>
          </p:nvPr>
        </p:nvSpPr>
        <p:spPr>
          <a:xfrm>
            <a:off x="539552" y="1844824"/>
            <a:ext cx="8229600" cy="43204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solidFill>
                  <a:schemeClr val="dk1"/>
                </a:solidFill>
              </a:rPr>
              <a:t>Wednesday, September 1</a:t>
            </a:r>
            <a:r>
              <a:rPr lang="en-US" baseline="30000">
                <a:solidFill>
                  <a:schemeClr val="dk1"/>
                </a:solidFill>
              </a:rPr>
              <a:t>st</a:t>
            </a:r>
            <a:r>
              <a:rPr lang="en-US">
                <a:solidFill>
                  <a:schemeClr val="dk1"/>
                </a:solidFill>
              </a:rPr>
              <a:t> - to Friday, September 10</a:t>
            </a:r>
            <a:r>
              <a:rPr lang="en-US" baseline="30000">
                <a:solidFill>
                  <a:schemeClr val="dk1"/>
                </a:solidFill>
              </a:rPr>
              <a:t>th</a:t>
            </a:r>
            <a:r>
              <a:rPr lang="en-US">
                <a:solidFill>
                  <a:schemeClr val="dk1"/>
                </a:solidFill>
              </a:rPr>
              <a:t> </a:t>
            </a:r>
            <a:endParaRPr/>
          </a:p>
          <a:p>
            <a:pPr marL="342900" lvl="0" indent="-228600" algn="l" rtl="0">
              <a:spcBef>
                <a:spcPts val="480"/>
              </a:spcBef>
              <a:spcAft>
                <a:spcPts val="0"/>
              </a:spcAft>
              <a:buSzPts val="1800"/>
              <a:buNone/>
            </a:pPr>
            <a:endParaRPr>
              <a:solidFill>
                <a:schemeClr val="dk1"/>
              </a:solidFill>
            </a:endParaRPr>
          </a:p>
          <a:p>
            <a:pPr marL="342900" lvl="0" indent="-342900" algn="l" rtl="0">
              <a:spcBef>
                <a:spcPts val="480"/>
              </a:spcBef>
              <a:spcAft>
                <a:spcPts val="0"/>
              </a:spcAft>
              <a:buSzPts val="1800"/>
              <a:buChar char="🙡"/>
            </a:pPr>
            <a:r>
              <a:rPr lang="en-US"/>
              <a:t>During the first week of classes, students may attend classes and drop or add classes in order to design a successful academic plan for the semester.</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Please remember that adding and dropping courses can disrupt a professor’s course schedule and the learning of fellow students. Choose wisely.</a:t>
            </a:r>
            <a:endParaRPr/>
          </a:p>
          <a:p>
            <a:pPr marL="0" lvl="0" indent="0" algn="l" rtl="0">
              <a:spcBef>
                <a:spcPts val="480"/>
              </a:spcBef>
              <a:spcAft>
                <a:spcPts val="0"/>
              </a:spcAft>
              <a:buSzPts val="1800"/>
              <a:buNone/>
            </a:pPr>
            <a:endParaRPr/>
          </a:p>
          <a:p>
            <a:pPr marL="0" lvl="0" indent="0" algn="l" rtl="0">
              <a:spcBef>
                <a:spcPts val="480"/>
              </a:spcBef>
              <a:spcAft>
                <a:spcPts val="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Registration tips</a:t>
            </a:r>
            <a:endParaRPr/>
          </a:p>
        </p:txBody>
      </p:sp>
      <p:sp>
        <p:nvSpPr>
          <p:cNvPr id="294" name="Google Shape;294;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800"/>
              <a:buChar char="🙡"/>
            </a:pPr>
            <a:r>
              <a:rPr lang="en-US"/>
              <a:t>Create mock schedule to eliminate time conflicts between classes and build your schedule of classes evenly to make sure your workload is spread through out the week.</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Think of ‘Plan B’ in case you would not register for classes you selected and desired time</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Check and double check course requirements </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Create a list of course course IDs, it saves your time while registering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“W” grade</a:t>
            </a:r>
            <a:endParaRPr/>
          </a:p>
        </p:txBody>
      </p:sp>
      <p:sp>
        <p:nvSpPr>
          <p:cNvPr id="300" name="Google Shape;300;p27"/>
          <p:cNvSpPr txBox="1">
            <a:spLocks noGrp="1"/>
          </p:cNvSpPr>
          <p:nvPr>
            <p:ph type="body" idx="1"/>
          </p:nvPr>
        </p:nvSpPr>
        <p:spPr>
          <a:xfrm>
            <a:off x="107504" y="1700808"/>
            <a:ext cx="8712968" cy="489654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To withdraw (“W” grade) from a class, deadline is always the 10</a:t>
            </a:r>
            <a:r>
              <a:rPr lang="en-US" baseline="30000"/>
              <a:t>th</a:t>
            </a:r>
            <a:r>
              <a:rPr lang="en-US"/>
              <a:t> week of the semester:</a:t>
            </a:r>
            <a:endParaRPr/>
          </a:p>
          <a:p>
            <a:pPr marL="0" lvl="0" indent="0" algn="ctr" rtl="0">
              <a:spcBef>
                <a:spcPts val="480"/>
              </a:spcBef>
              <a:spcAft>
                <a:spcPts val="0"/>
              </a:spcAft>
              <a:buSzPts val="1800"/>
              <a:buNone/>
            </a:pPr>
            <a:r>
              <a:rPr lang="en-US" b="1">
                <a:solidFill>
                  <a:srgbClr val="FF0000"/>
                </a:solidFill>
              </a:rPr>
              <a:t>FALL 2021 deadline for “W” grade is November 5</a:t>
            </a:r>
            <a:r>
              <a:rPr lang="en-US" b="1" baseline="30000">
                <a:solidFill>
                  <a:srgbClr val="FF0000"/>
                </a:solidFill>
              </a:rPr>
              <a:t>th</a:t>
            </a:r>
            <a:r>
              <a:rPr lang="en-US" b="1">
                <a:solidFill>
                  <a:srgbClr val="FF0000"/>
                </a:solidFill>
              </a:rPr>
              <a:t>, 2021.</a:t>
            </a:r>
            <a:endParaRPr/>
          </a:p>
          <a:p>
            <a:pPr marL="342900" lvl="0" indent="-342900" algn="l" rtl="0">
              <a:spcBef>
                <a:spcPts val="480"/>
              </a:spcBef>
              <a:spcAft>
                <a:spcPts val="0"/>
              </a:spcAft>
              <a:buSzPts val="1800"/>
              <a:buChar char="🙡"/>
            </a:pPr>
            <a:r>
              <a:rPr lang="en-US"/>
              <a:t>Reasons for taking “W” grade:</a:t>
            </a:r>
            <a:endParaRPr/>
          </a:p>
          <a:p>
            <a:pPr marL="742950" lvl="1" indent="-285750" algn="l" rtl="0">
              <a:spcBef>
                <a:spcPts val="400"/>
              </a:spcBef>
              <a:spcAft>
                <a:spcPts val="0"/>
              </a:spcAft>
              <a:buSzPts val="1700"/>
              <a:buFont typeface="Noto Sans Symbols"/>
              <a:buChar char="⮚"/>
            </a:pPr>
            <a:r>
              <a:rPr lang="en-US"/>
              <a:t>Your GPA is in serious danger (there is high risk of getting an “F”).</a:t>
            </a:r>
            <a:endParaRPr/>
          </a:p>
          <a:p>
            <a:pPr marL="742950" lvl="1" indent="-285750" algn="l" rtl="0">
              <a:spcBef>
                <a:spcPts val="400"/>
              </a:spcBef>
              <a:spcAft>
                <a:spcPts val="0"/>
              </a:spcAft>
              <a:buSzPts val="1700"/>
              <a:buFont typeface="Noto Sans Symbols"/>
              <a:buChar char="⮚"/>
            </a:pPr>
            <a:r>
              <a:rPr lang="en-US"/>
              <a:t>You’re just plain overwhelmed and need to adjust your schedule.</a:t>
            </a:r>
            <a:endParaRPr/>
          </a:p>
          <a:p>
            <a:pPr marL="742950" lvl="1" indent="-285750" algn="l" rtl="0">
              <a:spcBef>
                <a:spcPts val="400"/>
              </a:spcBef>
              <a:spcAft>
                <a:spcPts val="0"/>
              </a:spcAft>
              <a:buSzPts val="1700"/>
              <a:buFont typeface="Noto Sans Symbols"/>
              <a:buChar char="⮚"/>
            </a:pPr>
            <a:r>
              <a:rPr lang="en-US"/>
              <a:t>Read about this grade option and it fits with a successful academic plan.</a:t>
            </a:r>
            <a:endParaRPr/>
          </a:p>
          <a:p>
            <a:pPr marL="342900" lvl="0" indent="-342900" algn="l" rtl="0">
              <a:spcBef>
                <a:spcPts val="480"/>
              </a:spcBef>
              <a:spcAft>
                <a:spcPts val="0"/>
              </a:spcAft>
              <a:buSzPts val="1800"/>
              <a:buChar char="🙡"/>
            </a:pPr>
            <a:r>
              <a:rPr lang="en-US"/>
              <a:t>If you decide to take a “W” grade, please print out the W form </a:t>
            </a:r>
            <a:r>
              <a:rPr lang="en-US">
                <a:solidFill>
                  <a:srgbClr val="FF0000"/>
                </a:solidFill>
              </a:rPr>
              <a:t>in advance</a:t>
            </a:r>
            <a:r>
              <a:rPr lang="en-US"/>
              <a:t> at </a:t>
            </a:r>
            <a:r>
              <a:rPr lang="en-US" u="sng">
                <a:solidFill>
                  <a:schemeClr val="hlink"/>
                </a:solidFill>
                <a:hlinkClick r:id="rId3"/>
              </a:rPr>
              <a:t>https://ssc.auca.kg/forms/</a:t>
            </a:r>
            <a:r>
              <a:rPr lang="en-US"/>
              <a:t> and have department head and academic advisor to sign it before submitting to Registrars office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Online WARC tutoring</a:t>
            </a:r>
            <a:endParaRPr/>
          </a:p>
        </p:txBody>
      </p:sp>
      <p:sp>
        <p:nvSpPr>
          <p:cNvPr id="306" name="Google Shape;30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36550" algn="l" rtl="0">
              <a:spcBef>
                <a:spcPts val="0"/>
              </a:spcBef>
              <a:spcAft>
                <a:spcPts val="0"/>
              </a:spcAft>
              <a:buSzPts val="1565"/>
              <a:buChar char="🙡"/>
            </a:pPr>
            <a:r>
              <a:rPr lang="en-US" sz="2120"/>
              <a:t>The procedure for </a:t>
            </a:r>
            <a:r>
              <a:rPr lang="en-US" sz="2120" b="1"/>
              <a:t>booking a session </a:t>
            </a:r>
            <a:r>
              <a:rPr lang="en-US" sz="2120"/>
              <a:t>remains the same: simply visit online schedule located on website, </a:t>
            </a:r>
            <a:r>
              <a:rPr lang="en-US" sz="2120" b="1"/>
              <a:t>warc.auca.kg, </a:t>
            </a:r>
            <a:endParaRPr sz="2120"/>
          </a:p>
          <a:p>
            <a:pPr marL="342900" lvl="0" indent="-336550" algn="l" rtl="0">
              <a:spcBef>
                <a:spcPts val="444"/>
              </a:spcBef>
              <a:spcAft>
                <a:spcPts val="0"/>
              </a:spcAft>
              <a:buSzPts val="1565"/>
              <a:buChar char="🙡"/>
            </a:pPr>
            <a:r>
              <a:rPr lang="en-US" sz="2120"/>
              <a:t>log in with your </a:t>
            </a:r>
            <a:r>
              <a:rPr lang="en-US" sz="2120" b="1"/>
              <a:t>AUCA account information</a:t>
            </a:r>
            <a:r>
              <a:rPr lang="en-US" sz="2120"/>
              <a:t>, and select an available session.</a:t>
            </a:r>
            <a:endParaRPr sz="2120"/>
          </a:p>
          <a:p>
            <a:pPr marL="342900" lvl="0" indent="-336550" algn="l" rtl="0">
              <a:spcBef>
                <a:spcPts val="444"/>
              </a:spcBef>
              <a:spcAft>
                <a:spcPts val="0"/>
              </a:spcAft>
              <a:buSzPts val="1565"/>
              <a:buChar char="🙡"/>
            </a:pPr>
            <a:r>
              <a:rPr lang="en-US" sz="2120"/>
              <a:t>You will </a:t>
            </a:r>
            <a:r>
              <a:rPr lang="en-US" sz="2120" b="1"/>
              <a:t>receive an invitation </a:t>
            </a:r>
            <a:r>
              <a:rPr lang="en-US" sz="2120"/>
              <a:t>to a Google Hangout session from your tutor at your AUCA email address.</a:t>
            </a:r>
            <a:endParaRPr sz="2120"/>
          </a:p>
          <a:p>
            <a:pPr marL="342900" lvl="0" indent="-336550" algn="l" rtl="0">
              <a:spcBef>
                <a:spcPts val="444"/>
              </a:spcBef>
              <a:spcAft>
                <a:spcPts val="0"/>
              </a:spcAft>
              <a:buSzPts val="1565"/>
              <a:buChar char="🙡"/>
            </a:pPr>
            <a:r>
              <a:rPr lang="en-US" sz="2120"/>
              <a:t> Open </a:t>
            </a:r>
            <a:r>
              <a:rPr lang="en-US" sz="2120" b="1"/>
              <a:t>Google Hangout </a:t>
            </a:r>
            <a:r>
              <a:rPr lang="en-US" sz="2120"/>
              <a:t>and Google Drive. </a:t>
            </a:r>
            <a:endParaRPr sz="2120"/>
          </a:p>
          <a:p>
            <a:pPr marL="342900" lvl="0" indent="-336550" algn="l" rtl="0">
              <a:spcBef>
                <a:spcPts val="444"/>
              </a:spcBef>
              <a:spcAft>
                <a:spcPts val="0"/>
              </a:spcAft>
              <a:buSzPts val="1565"/>
              <a:buChar char="🙡"/>
            </a:pPr>
            <a:r>
              <a:rPr lang="en-US" sz="2120"/>
              <a:t>Make sure that you have your </a:t>
            </a:r>
            <a:r>
              <a:rPr lang="en-US" sz="2120" b="1"/>
              <a:t>audio and video </a:t>
            </a:r>
            <a:r>
              <a:rPr lang="en-US" sz="2120"/>
              <a:t>both enabled</a:t>
            </a:r>
            <a:endParaRPr sz="2120"/>
          </a:p>
          <a:p>
            <a:pPr marL="342900" lvl="0" indent="-336550" algn="l" rtl="0">
              <a:spcBef>
                <a:spcPts val="444"/>
              </a:spcBef>
              <a:spcAft>
                <a:spcPts val="0"/>
              </a:spcAft>
              <a:buSzPts val="1565"/>
              <a:buChar char="🙡"/>
            </a:pPr>
            <a:r>
              <a:rPr lang="en-US" sz="2120"/>
              <a:t>expect a </a:t>
            </a:r>
            <a:r>
              <a:rPr lang="en-US" sz="2120" b="1"/>
              <a:t>call from your tutor</a:t>
            </a:r>
            <a:r>
              <a:rPr lang="en-US" sz="2120"/>
              <a:t>. </a:t>
            </a:r>
            <a:endParaRPr sz="2120"/>
          </a:p>
          <a:p>
            <a:pPr marL="342900" lvl="0" indent="-336550" algn="l" rtl="0">
              <a:spcBef>
                <a:spcPts val="444"/>
              </a:spcBef>
              <a:spcAft>
                <a:spcPts val="0"/>
              </a:spcAft>
              <a:buSzPts val="1565"/>
              <a:buChar char="🙡"/>
            </a:pPr>
            <a:r>
              <a:rPr lang="en-US" sz="2120"/>
              <a:t>For more information on how online tutoring sessions will be conducted, take a look at the </a:t>
            </a:r>
            <a:r>
              <a:rPr lang="en-US" sz="2120" b="1"/>
              <a:t>online tutoring page </a:t>
            </a:r>
            <a:r>
              <a:rPr lang="en-US" sz="2120"/>
              <a:t>of our website or check out our </a:t>
            </a:r>
            <a:r>
              <a:rPr lang="en-US" sz="2120" b="1"/>
              <a:t>short online tutoring video tutorial.</a:t>
            </a:r>
            <a:endParaRPr sz="212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e6d32cda0e_0_0"/>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Tutorial</a:t>
            </a:r>
            <a:endParaRPr/>
          </a:p>
        </p:txBody>
      </p:sp>
      <p:sp>
        <p:nvSpPr>
          <p:cNvPr id="145" name="Google Shape;145;ge6d32cda0e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Please watch: </a:t>
            </a:r>
            <a:endParaRPr/>
          </a:p>
          <a:p>
            <a:pPr marL="0" lvl="0" indent="0" algn="l" rtl="0">
              <a:spcBef>
                <a:spcPts val="360"/>
              </a:spcBef>
              <a:spcAft>
                <a:spcPts val="0"/>
              </a:spcAft>
              <a:buNone/>
            </a:pPr>
            <a:endParaRPr/>
          </a:p>
          <a:p>
            <a:pPr marL="0" lvl="0" indent="0" algn="l" rtl="0">
              <a:spcBef>
                <a:spcPts val="360"/>
              </a:spcBef>
              <a:spcAft>
                <a:spcPts val="0"/>
              </a:spcAft>
              <a:buNone/>
            </a:pPr>
            <a:r>
              <a:rPr lang="en-US" u="sng">
                <a:solidFill>
                  <a:schemeClr val="hlink"/>
                </a:solidFill>
                <a:hlinkClick r:id="rId3"/>
              </a:rPr>
              <a:t>https://or.auca.kg/en/help/student/</a:t>
            </a:r>
            <a:r>
              <a:rPr lang="en-US"/>
              <a:t> </a:t>
            </a:r>
            <a:endParaRPr/>
          </a:p>
          <a:p>
            <a:pPr marL="0" lvl="0" indent="0" algn="l" rtl="0">
              <a:spcBef>
                <a:spcPts val="360"/>
              </a:spcBef>
              <a:spcAft>
                <a:spcPts val="0"/>
              </a:spcAft>
              <a:buNone/>
            </a:pPr>
            <a:endParaRPr/>
          </a:p>
          <a:p>
            <a:pPr marL="0" lvl="0" indent="0" algn="l" rtl="0">
              <a:spcBef>
                <a:spcPts val="360"/>
              </a:spcBef>
              <a:spcAft>
                <a:spcPts val="0"/>
              </a:spcAft>
              <a:buNone/>
            </a:pPr>
            <a:r>
              <a:rPr lang="en-US"/>
              <a:t>all instructions how to get registered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WARC – Tutoring Resource</a:t>
            </a:r>
            <a:endParaRPr/>
          </a:p>
        </p:txBody>
      </p:sp>
      <p:sp>
        <p:nvSpPr>
          <p:cNvPr id="312" name="Google Shape;312;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WARC – Writing and Academic Resource Center</a:t>
            </a:r>
            <a:endParaRPr/>
          </a:p>
          <a:p>
            <a:pPr marL="742950" lvl="1" indent="-285750" algn="l" rtl="0">
              <a:spcBef>
                <a:spcPts val="400"/>
              </a:spcBef>
              <a:spcAft>
                <a:spcPts val="0"/>
              </a:spcAft>
              <a:buSzPts val="1700"/>
              <a:buChar char="o"/>
            </a:pPr>
            <a:r>
              <a:rPr lang="en-US"/>
              <a:t>One-on-one tutoring for all students </a:t>
            </a:r>
            <a:r>
              <a:rPr lang="en-US" i="1" u="sng">
                <a:solidFill>
                  <a:srgbClr val="FF0000"/>
                </a:solidFill>
              </a:rPr>
              <a:t>ONLINE is AVAILABLE </a:t>
            </a:r>
            <a:endParaRPr/>
          </a:p>
          <a:p>
            <a:pPr marL="742950" lvl="1" indent="-177800" algn="l" rtl="0">
              <a:spcBef>
                <a:spcPts val="400"/>
              </a:spcBef>
              <a:spcAft>
                <a:spcPts val="0"/>
              </a:spcAft>
              <a:buSzPts val="1700"/>
              <a:buNone/>
            </a:pPr>
            <a:endParaRPr i="1" u="sng">
              <a:solidFill>
                <a:srgbClr val="FF0000"/>
              </a:solidFill>
            </a:endParaRPr>
          </a:p>
          <a:p>
            <a:pPr marL="342900" lvl="0" indent="-342900" algn="l" rtl="0">
              <a:spcBef>
                <a:spcPts val="480"/>
              </a:spcBef>
              <a:spcAft>
                <a:spcPts val="0"/>
              </a:spcAft>
              <a:buSzPts val="1800"/>
              <a:buChar char="🙡"/>
            </a:pPr>
            <a:r>
              <a:rPr lang="en-US"/>
              <a:t>Areas of tutoring:</a:t>
            </a:r>
            <a:endParaRPr/>
          </a:p>
          <a:p>
            <a:pPr marL="742950" lvl="1" indent="-285750" algn="l" rtl="0">
              <a:spcBef>
                <a:spcPts val="400"/>
              </a:spcBef>
              <a:spcAft>
                <a:spcPts val="0"/>
              </a:spcAft>
              <a:buSzPts val="1700"/>
              <a:buChar char="o"/>
            </a:pPr>
            <a:r>
              <a:rPr lang="en-US"/>
              <a:t>Writing: short and long research paper, essay, statement of purpose, motivation letter, etc.</a:t>
            </a:r>
            <a:endParaRPr/>
          </a:p>
          <a:p>
            <a:pPr marL="742950" lvl="1" indent="-285750" algn="l" rtl="0">
              <a:spcBef>
                <a:spcPts val="400"/>
              </a:spcBef>
              <a:spcAft>
                <a:spcPts val="0"/>
              </a:spcAft>
              <a:buSzPts val="1700"/>
              <a:buChar char="o"/>
            </a:pPr>
            <a:r>
              <a:rPr lang="en-US"/>
              <a:t>Mathematics, Economics, Financial Accounting, Programming, Kyrgyz language</a:t>
            </a:r>
            <a:endParaRPr/>
          </a:p>
          <a:p>
            <a:pPr marL="0" lvl="0" indent="0" algn="l" rtl="0">
              <a:spcBef>
                <a:spcPts val="480"/>
              </a:spcBef>
              <a:spcAft>
                <a:spcPts val="0"/>
              </a:spcAft>
              <a:buSzPts val="1800"/>
              <a:buNone/>
            </a:pPr>
            <a:endParaRPr b="1"/>
          </a:p>
          <a:p>
            <a:pPr marL="342900" lvl="0" indent="-342900" algn="l" rtl="0">
              <a:spcBef>
                <a:spcPts val="480"/>
              </a:spcBef>
              <a:spcAft>
                <a:spcPts val="0"/>
              </a:spcAft>
              <a:buSzPts val="1800"/>
              <a:buChar char="🙡"/>
            </a:pPr>
            <a:r>
              <a:rPr lang="en-US"/>
              <a:t>WARC Hours: Monday – Saturday, from 10 a.m. to 4 p.m.</a:t>
            </a:r>
            <a:endParaRPr/>
          </a:p>
          <a:p>
            <a:pPr marL="342900" lvl="0" indent="-342900" algn="l" rtl="0">
              <a:spcBef>
                <a:spcPts val="480"/>
              </a:spcBef>
              <a:spcAft>
                <a:spcPts val="0"/>
              </a:spcAft>
              <a:buSzPts val="1800"/>
              <a:buChar char="🙡"/>
            </a:pPr>
            <a:r>
              <a:rPr lang="en-US"/>
              <a:t>To make an appointment: https://warc.auca.kg/app/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Counseling Services</a:t>
            </a:r>
            <a:endParaRPr/>
          </a:p>
        </p:txBody>
      </p:sp>
      <p:sp>
        <p:nvSpPr>
          <p:cNvPr id="318" name="Google Shape;318;p30"/>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Counseling Services are free and available to all registered AUCA students seeking direction and support with personal, family, developmental and academic-related problems.</a:t>
            </a:r>
            <a:endParaRPr/>
          </a:p>
          <a:p>
            <a:pPr marL="342900" lvl="0" indent="-342900" algn="l" rtl="0">
              <a:spcBef>
                <a:spcPts val="480"/>
              </a:spcBef>
              <a:spcAft>
                <a:spcPts val="0"/>
              </a:spcAft>
              <a:buSzPts val="1800"/>
              <a:buChar char="🙡"/>
            </a:pPr>
            <a:r>
              <a:rPr lang="en-US"/>
              <a:t>Students are encouraged to discuss feelings and learn how to manage stress and new relationships.</a:t>
            </a:r>
            <a:endParaRPr/>
          </a:p>
          <a:p>
            <a:pPr marL="342900" lvl="0" indent="-342900" algn="l" rtl="0">
              <a:spcBef>
                <a:spcPts val="480"/>
              </a:spcBef>
              <a:spcAft>
                <a:spcPts val="0"/>
              </a:spcAft>
              <a:buSzPts val="1800"/>
              <a:buChar char="🙡"/>
            </a:pPr>
            <a:r>
              <a:rPr lang="en-US"/>
              <a:t>Please feel free to contact our trained counselors at AUCA:</a:t>
            </a:r>
            <a:endParaRPr/>
          </a:p>
          <a:p>
            <a:pPr marL="742950" lvl="1" indent="-285750" algn="l" rtl="0">
              <a:spcBef>
                <a:spcPts val="400"/>
              </a:spcBef>
              <a:spcAft>
                <a:spcPts val="0"/>
              </a:spcAft>
              <a:buSzPts val="1700"/>
              <a:buChar char="o"/>
            </a:pPr>
            <a:r>
              <a:rPr lang="en-US" b="1">
                <a:solidFill>
                  <a:srgbClr val="FF0000"/>
                </a:solidFill>
              </a:rPr>
              <a:t>Diana Pokhilko</a:t>
            </a:r>
            <a:r>
              <a:rPr lang="en-US">
                <a:solidFill>
                  <a:srgbClr val="FF0000"/>
                </a:solidFill>
              </a:rPr>
              <a:t>, Psychologist (for foreign students) </a:t>
            </a:r>
            <a:endParaRPr/>
          </a:p>
          <a:p>
            <a:pPr marL="742950" lvl="1" indent="-285750" algn="l" rtl="0">
              <a:spcBef>
                <a:spcPts val="400"/>
              </a:spcBef>
              <a:spcAft>
                <a:spcPts val="0"/>
              </a:spcAft>
              <a:buSzPts val="1700"/>
              <a:buChar char="o"/>
            </a:pPr>
            <a:r>
              <a:rPr lang="en-US" b="1">
                <a:solidFill>
                  <a:srgbClr val="FF0000"/>
                </a:solidFill>
              </a:rPr>
              <a:t>Aida Parpieva, </a:t>
            </a:r>
            <a:r>
              <a:rPr lang="en-US">
                <a:solidFill>
                  <a:srgbClr val="FF0000"/>
                </a:solidFill>
              </a:rPr>
              <a:t>Psychologist</a:t>
            </a:r>
            <a:endParaRPr/>
          </a:p>
          <a:p>
            <a:pPr marL="742950" lvl="1" indent="-285750" algn="l" rtl="0">
              <a:spcBef>
                <a:spcPts val="400"/>
              </a:spcBef>
              <a:spcAft>
                <a:spcPts val="0"/>
              </a:spcAft>
              <a:buSzPts val="1700"/>
              <a:buChar char="o"/>
            </a:pPr>
            <a:r>
              <a:rPr lang="en-US"/>
              <a:t>To set up a meeting write an email: </a:t>
            </a:r>
            <a:r>
              <a:rPr lang="en-US" u="sng">
                <a:solidFill>
                  <a:schemeClr val="hlink"/>
                </a:solidFill>
                <a:hlinkClick r:id="rId3"/>
              </a:rPr>
              <a:t>cs@auca.kg</a:t>
            </a:r>
            <a:endParaRPr u="sng"/>
          </a:p>
          <a:p>
            <a:pPr marL="742950" lvl="1" indent="-285750" algn="l" rtl="0">
              <a:spcBef>
                <a:spcPts val="400"/>
              </a:spcBef>
              <a:spcAft>
                <a:spcPts val="0"/>
              </a:spcAft>
              <a:buSzPts val="1700"/>
              <a:buChar char="o"/>
            </a:pPr>
            <a:r>
              <a:rPr lang="en-US" u="sng"/>
              <a:t>Or call 0552 282277 </a:t>
            </a:r>
            <a:endParaRPr/>
          </a:p>
          <a:p>
            <a:pPr marL="742950" lvl="1" indent="-285750" algn="l" rtl="0">
              <a:spcBef>
                <a:spcPts val="400"/>
              </a:spcBef>
              <a:spcAft>
                <a:spcPts val="0"/>
              </a:spcAft>
              <a:buSzPts val="1700"/>
              <a:buChar char="o"/>
            </a:pPr>
            <a:r>
              <a:rPr lang="en-US" b="1" u="sng">
                <a:solidFill>
                  <a:schemeClr val="hlink"/>
                </a:solidFill>
                <a:hlinkClick r:id="rId4"/>
              </a:rPr>
              <a:t>https://cs.auca.kg/</a:t>
            </a:r>
            <a:endParaRPr u="sng"/>
          </a:p>
          <a:p>
            <a:pPr marL="457200" lvl="1" indent="0" algn="l" rtl="0">
              <a:spcBef>
                <a:spcPts val="400"/>
              </a:spcBef>
              <a:spcAft>
                <a:spcPts val="0"/>
              </a:spcAft>
              <a:buSzPts val="1700"/>
              <a:buNone/>
            </a:pPr>
            <a:endParaRPr/>
          </a:p>
          <a:p>
            <a:pPr marL="457200" lvl="1" indent="0" algn="l" rtl="0">
              <a:spcBef>
                <a:spcPts val="400"/>
              </a:spcBef>
              <a:spcAft>
                <a:spcPts val="0"/>
              </a:spcAft>
              <a:buSzPts val="1700"/>
              <a:buNone/>
            </a:pPr>
            <a:endParaRPr/>
          </a:p>
          <a:p>
            <a:pPr marL="0" lvl="0" indent="0" algn="l" rtl="0">
              <a:spcBef>
                <a:spcPts val="480"/>
              </a:spcBef>
              <a:spcAft>
                <a:spcPts val="0"/>
              </a:spcAft>
              <a:buSzPts val="1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Academic and Department Advising </a:t>
            </a:r>
            <a:endParaRPr/>
          </a:p>
        </p:txBody>
      </p:sp>
      <p:sp>
        <p:nvSpPr>
          <p:cNvPr id="324" name="Google Shape;324;p31"/>
          <p:cNvSpPr txBox="1">
            <a:spLocks noGrp="1"/>
          </p:cNvSpPr>
          <p:nvPr>
            <p:ph type="body" idx="1"/>
          </p:nvPr>
        </p:nvSpPr>
        <p:spPr>
          <a:xfrm>
            <a:off x="539552" y="2204864"/>
            <a:ext cx="8229600" cy="28803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t>If you have questions please e-mail to: </a:t>
            </a:r>
            <a:r>
              <a:rPr lang="en-US" u="sng">
                <a:solidFill>
                  <a:schemeClr val="hlink"/>
                </a:solidFill>
                <a:hlinkClick r:id="rId3"/>
              </a:rPr>
              <a:t>advising@auca.kg</a:t>
            </a:r>
            <a:r>
              <a:rPr lang="en-US"/>
              <a:t> or call and send WhatsApp messages to: </a:t>
            </a:r>
            <a:endParaRPr/>
          </a:p>
          <a:p>
            <a:pPr marL="0" lvl="0" indent="0" algn="l" rtl="0">
              <a:lnSpc>
                <a:spcPct val="90000"/>
              </a:lnSpc>
              <a:spcBef>
                <a:spcPts val="480"/>
              </a:spcBef>
              <a:spcAft>
                <a:spcPts val="0"/>
              </a:spcAft>
              <a:buSzPts val="1800"/>
              <a:buNone/>
            </a:pPr>
            <a:endParaRPr/>
          </a:p>
          <a:p>
            <a:pPr marL="342900" lvl="0" indent="-342900" algn="l" rtl="0">
              <a:lnSpc>
                <a:spcPct val="90000"/>
              </a:lnSpc>
              <a:spcBef>
                <a:spcPts val="480"/>
              </a:spcBef>
              <a:spcAft>
                <a:spcPts val="0"/>
              </a:spcAft>
              <a:buSzPts val="1800"/>
              <a:buChar char="🙡"/>
            </a:pPr>
            <a:r>
              <a:rPr lang="en-US"/>
              <a:t>Gulnur Esenalieva 0770 777529 , </a:t>
            </a:r>
            <a:endParaRPr/>
          </a:p>
          <a:p>
            <a:pPr marL="342900" lvl="0" indent="-342900" algn="l" rtl="0">
              <a:lnSpc>
                <a:spcPct val="90000"/>
              </a:lnSpc>
              <a:spcBef>
                <a:spcPts val="480"/>
              </a:spcBef>
              <a:spcAft>
                <a:spcPts val="0"/>
              </a:spcAft>
              <a:buSzPts val="1800"/>
              <a:buChar char="🙡"/>
            </a:pPr>
            <a:r>
              <a:rPr lang="en-US"/>
              <a:t>Zarina Beishenbaeva 0777 999 740, WhatsApp: 0704400337 </a:t>
            </a:r>
            <a:endParaRPr/>
          </a:p>
          <a:p>
            <a:pPr marL="342900" lvl="0" indent="-342900" algn="l" rtl="0">
              <a:lnSpc>
                <a:spcPct val="90000"/>
              </a:lnSpc>
              <a:spcBef>
                <a:spcPts val="480"/>
              </a:spcBef>
              <a:spcAft>
                <a:spcPts val="0"/>
              </a:spcAft>
              <a:buSzPts val="1800"/>
              <a:buChar char="🙡"/>
            </a:pPr>
            <a:r>
              <a:rPr lang="en-US"/>
              <a:t>Gulnur Abdyrakunova 0777 999 820 </a:t>
            </a:r>
            <a:endParaRPr/>
          </a:p>
          <a:p>
            <a:pPr marL="342900" lvl="0" indent="-228600" algn="l" rtl="0">
              <a:spcBef>
                <a:spcPts val="480"/>
              </a:spcBef>
              <a:spcAft>
                <a:spcPts val="0"/>
              </a:spcAft>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Friendly Reminders</a:t>
            </a:r>
            <a:endParaRPr/>
          </a:p>
        </p:txBody>
      </p:sp>
      <p:sp>
        <p:nvSpPr>
          <p:cNvPr id="330" name="Google Shape;330;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Check your </a:t>
            </a:r>
            <a:r>
              <a:rPr lang="en-US" b="1"/>
              <a:t>AUCA e-mail </a:t>
            </a:r>
            <a:r>
              <a:rPr lang="en-US"/>
              <a:t>to avoid missing important information – deadlines, course changes, updated policies and important announcements.</a:t>
            </a:r>
            <a:endParaRPr/>
          </a:p>
          <a:p>
            <a:pPr marL="342900" lvl="0" indent="-342900" algn="l" rtl="0">
              <a:spcBef>
                <a:spcPts val="480"/>
              </a:spcBef>
              <a:spcAft>
                <a:spcPts val="0"/>
              </a:spcAft>
              <a:buSzPts val="1800"/>
              <a:buChar char="🙡"/>
            </a:pPr>
            <a:r>
              <a:rPr lang="en-US" b="1" u="sng">
                <a:solidFill>
                  <a:srgbClr val="FF0000"/>
                </a:solidFill>
              </a:rPr>
              <a:t>Update your phone and email contact information </a:t>
            </a:r>
            <a:r>
              <a:rPr lang="en-US"/>
              <a:t>right away so we can reach you. Avoid a call to your family. </a:t>
            </a:r>
            <a:endParaRPr/>
          </a:p>
          <a:p>
            <a:pPr marL="342900" lvl="0" indent="-342900" algn="l" rtl="0">
              <a:spcBef>
                <a:spcPts val="480"/>
              </a:spcBef>
              <a:spcAft>
                <a:spcPts val="0"/>
              </a:spcAft>
              <a:buSzPts val="1800"/>
              <a:buChar char="🙡"/>
            </a:pPr>
            <a:r>
              <a:rPr lang="en-US"/>
              <a:t>Course Evaluations – available online and required from all students at the end of each semester. </a:t>
            </a:r>
            <a:endParaRPr/>
          </a:p>
          <a:p>
            <a:pPr marL="342900" lvl="0" indent="-342900" algn="l" rtl="0">
              <a:spcBef>
                <a:spcPts val="480"/>
              </a:spcBef>
              <a:spcAft>
                <a:spcPts val="0"/>
              </a:spcAft>
              <a:buSzPts val="1800"/>
              <a:buChar char="🙡"/>
            </a:pPr>
            <a:r>
              <a:rPr lang="en-US"/>
              <a:t>Updated academic rules and polices can be found online, at Registrar’s web page: </a:t>
            </a:r>
            <a:r>
              <a:rPr lang="en-US">
                <a:solidFill>
                  <a:srgbClr val="FF0000"/>
                </a:solidFill>
              </a:rPr>
              <a:t>http://www.auca.kg/en/registrar_rules/ </a:t>
            </a:r>
            <a:endParaRPr>
              <a:solidFill>
                <a:srgbClr val="FF0000"/>
              </a:solidFill>
            </a:endParaRPr>
          </a:p>
          <a:p>
            <a:pPr marL="342900" lvl="0" indent="-228600" algn="l" rtl="0">
              <a:spcBef>
                <a:spcPts val="480"/>
              </a:spcBef>
              <a:spcAft>
                <a:spcPts val="0"/>
              </a:spcAft>
              <a:buSzPts val="1800"/>
              <a:buNone/>
            </a:pPr>
            <a:endParaRPr/>
          </a:p>
          <a:p>
            <a:pPr marL="342900" lvl="0" indent="-228600" algn="l" rtl="0">
              <a:spcBef>
                <a:spcPts val="480"/>
              </a:spcBef>
              <a:spcAft>
                <a:spcPts val="0"/>
              </a:spcAft>
              <a:buSzPts val="1800"/>
              <a:buNone/>
            </a:pPr>
            <a:endParaRPr/>
          </a:p>
          <a:p>
            <a:pPr marL="0" lvl="0" indent="0" algn="l" rtl="0">
              <a:spcBef>
                <a:spcPts val="480"/>
              </a:spcBef>
              <a:spcAft>
                <a:spcPts val="0"/>
              </a:spcAft>
              <a:buSzPts val="1800"/>
              <a:buNone/>
            </a:pPr>
            <a:endParaRPr/>
          </a:p>
          <a:p>
            <a:pPr marL="0" lvl="0" indent="0" algn="l" rtl="0">
              <a:spcBef>
                <a:spcPts val="480"/>
              </a:spcBef>
              <a:spcAft>
                <a:spcPts val="0"/>
              </a:spcAft>
              <a:buSzPts val="1800"/>
              <a:buNone/>
            </a:pPr>
            <a:endParaRPr/>
          </a:p>
          <a:p>
            <a:pPr marL="0" lvl="0" indent="0" algn="l" rtl="0">
              <a:spcBef>
                <a:spcPts val="480"/>
              </a:spcBef>
              <a:spcAft>
                <a:spcPts val="0"/>
              </a:spcAft>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e9687f20d3_0_0"/>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Help from PA’s during Registration Day</a:t>
            </a:r>
            <a:endParaRPr/>
          </a:p>
        </p:txBody>
      </p:sp>
      <p:sp>
        <p:nvSpPr>
          <p:cNvPr id="337" name="Google Shape;337;ge9687f20d3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92500" lnSpcReduction="20000"/>
          </a:bodyPr>
          <a:lstStyle/>
          <a:p>
            <a:pPr marL="0" lvl="0" indent="0" algn="l" rtl="0">
              <a:spcBef>
                <a:spcPts val="360"/>
              </a:spcBef>
              <a:spcAft>
                <a:spcPts val="0"/>
              </a:spcAft>
              <a:buClr>
                <a:schemeClr val="dk1"/>
              </a:buClr>
              <a:buSzPct val="34375"/>
              <a:buFont typeface="Arial"/>
              <a:buNone/>
            </a:pPr>
            <a:r>
              <a:rPr lang="en-US" sz="3200">
                <a:solidFill>
                  <a:schemeClr val="dk1"/>
                </a:solidFill>
                <a:latin typeface="Arial"/>
                <a:ea typeface="Arial"/>
                <a:cs typeface="Arial"/>
                <a:sym typeface="Arial"/>
              </a:rPr>
              <a:t>If you need help from Peer Advisors when the Registration starts on August 26th, please seek help from the rooms mentioned below: </a:t>
            </a:r>
            <a:endParaRPr sz="32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SFW                        &gt; 	Forum</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SOC+ANTH     	&gt; 	Room 220   	</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IBL                      	&gt;     	Room 309     </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BA                           &gt; 	CH I</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ICP, ESCS, ES   	&gt; 	Room 410</a:t>
            </a:r>
            <a:endParaRPr sz="1800" b="1">
              <a:solidFill>
                <a:schemeClr val="dk1"/>
              </a:solidFill>
              <a:latin typeface="Times New Roman"/>
              <a:ea typeface="Times New Roman"/>
              <a:cs typeface="Times New Roman"/>
              <a:sym typeface="Times New Roman"/>
            </a:endParaRPr>
          </a:p>
          <a:p>
            <a:pPr marL="0" marR="2540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ECON                 	&gt; 	Room 435</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JMC+TCMA          &gt;     Room 434                	 </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PSY                      	&gt;    	Room G34</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LAS                         &gt; 	Room 409</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1"/>
              <a:buFont typeface="Arial"/>
              <a:buNone/>
            </a:pPr>
            <a:r>
              <a:rPr lang="en-US" sz="1800" b="1">
                <a:solidFill>
                  <a:schemeClr val="dk1"/>
                </a:solidFill>
                <a:latin typeface="Times New Roman"/>
                <a:ea typeface="Times New Roman"/>
                <a:cs typeface="Times New Roman"/>
                <a:sym typeface="Times New Roman"/>
              </a:rPr>
              <a:t>AMI                      	&gt; 	Room G35</a:t>
            </a:r>
            <a:endParaRPr sz="1800" b="1">
              <a:solidFill>
                <a:schemeClr val="dk1"/>
              </a:solidFill>
              <a:latin typeface="Times New Roman"/>
              <a:ea typeface="Times New Roman"/>
              <a:cs typeface="Times New Roman"/>
              <a:sym typeface="Times New Roman"/>
            </a:endParaRPr>
          </a:p>
          <a:p>
            <a:pPr marL="0" lvl="0" indent="0" algn="l" rtl="0">
              <a:spcBef>
                <a:spcPts val="360"/>
              </a:spcBef>
              <a:spcAft>
                <a:spcPts val="0"/>
              </a:spcAft>
              <a:buNone/>
            </a:pPr>
            <a:endParaRPr/>
          </a:p>
          <a:p>
            <a:pPr marL="0" lvl="0" indent="0" algn="l" rtl="0">
              <a:spcBef>
                <a:spcPts val="360"/>
              </a:spcBef>
              <a:spcAft>
                <a:spcPts val="0"/>
              </a:spcAft>
              <a:buNone/>
            </a:pPr>
            <a:r>
              <a:rPr lang="en-US"/>
              <a:t>ADVISORS OR PEER ADVISORS WILL HELP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Checklist</a:t>
            </a:r>
            <a:endParaRPr/>
          </a:p>
        </p:txBody>
      </p:sp>
      <p:sp>
        <p:nvSpPr>
          <p:cNvPr id="151" name="Google Shape;151;p3"/>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Every Freshman student is given a Checklist by the Major department during the Orientation Week. </a:t>
            </a:r>
            <a:endParaRPr/>
          </a:p>
          <a:p>
            <a:pPr marL="342900" lvl="0" indent="-342900" algn="l" rtl="0">
              <a:spcBef>
                <a:spcPts val="480"/>
              </a:spcBef>
              <a:spcAft>
                <a:spcPts val="0"/>
              </a:spcAft>
              <a:buSzPts val="1800"/>
              <a:buChar char="🙡"/>
            </a:pPr>
            <a:r>
              <a:rPr lang="en-US"/>
              <a:t>Please ask your Department Office Manager for a Checklist if you do not have one.</a:t>
            </a:r>
            <a:endParaRPr/>
          </a:p>
          <a:p>
            <a:pPr marL="342900" lvl="0" indent="-342900" algn="l" rtl="0">
              <a:spcBef>
                <a:spcPts val="480"/>
              </a:spcBef>
              <a:spcAft>
                <a:spcPts val="0"/>
              </a:spcAft>
              <a:buSzPts val="1800"/>
              <a:buChar char="🙡"/>
            </a:pPr>
            <a:r>
              <a:rPr lang="en-US"/>
              <a:t>You can also find Checklists on </a:t>
            </a:r>
            <a:r>
              <a:rPr lang="en-US" u="sng">
                <a:solidFill>
                  <a:schemeClr val="hlink"/>
                </a:solidFill>
                <a:hlinkClick r:id="rId3"/>
              </a:rPr>
              <a:t>www.auca.kg</a:t>
            </a:r>
            <a:r>
              <a:rPr lang="en-US"/>
              <a:t> website under each department</a:t>
            </a:r>
            <a:endParaRPr/>
          </a:p>
          <a:p>
            <a:pPr marL="342900" lvl="0" indent="-342900" algn="l" rtl="0">
              <a:spcBef>
                <a:spcPts val="480"/>
              </a:spcBef>
              <a:spcAft>
                <a:spcPts val="0"/>
              </a:spcAft>
              <a:buSzPts val="1800"/>
              <a:buChar char="🙡"/>
            </a:pPr>
            <a:r>
              <a:rPr lang="en-US"/>
              <a:t>Before each Registration period, follow your Checklist independently and </a:t>
            </a:r>
            <a:r>
              <a:rPr lang="en-US" b="1" u="sng">
                <a:solidFill>
                  <a:srgbClr val="FF0000"/>
                </a:solidFill>
              </a:rPr>
              <a:t>see your Advisor </a:t>
            </a:r>
            <a:r>
              <a:rPr lang="en-US"/>
              <a:t>if you have 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Number of Credits</a:t>
            </a:r>
            <a:endParaRPr/>
          </a:p>
        </p:txBody>
      </p:sp>
      <p:sp>
        <p:nvSpPr>
          <p:cNvPr id="158" name="Google Shape;158;p4"/>
          <p:cNvSpPr txBox="1">
            <a:spLocks noGrp="1"/>
          </p:cNvSpPr>
          <p:nvPr>
            <p:ph type="body" idx="1"/>
          </p:nvPr>
        </p:nvSpPr>
        <p:spPr>
          <a:xfrm>
            <a:off x="539552" y="2420888"/>
            <a:ext cx="8229600" cy="25202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solidFill>
                  <a:schemeClr val="dk1"/>
                </a:solidFill>
              </a:rPr>
              <a:t>Regular credit load: 30 credits </a:t>
            </a:r>
            <a:endParaRPr/>
          </a:p>
          <a:p>
            <a:pPr marL="342900" lvl="0" indent="-266700" algn="l" rtl="0">
              <a:spcBef>
                <a:spcPts val="320"/>
              </a:spcBef>
              <a:spcAft>
                <a:spcPts val="0"/>
              </a:spcAft>
              <a:buSzPts val="1200"/>
              <a:buNone/>
            </a:pPr>
            <a:endParaRPr sz="1600">
              <a:solidFill>
                <a:schemeClr val="dk1"/>
              </a:solidFill>
            </a:endParaRPr>
          </a:p>
          <a:p>
            <a:pPr marL="342900" lvl="0" indent="-342900" algn="l" rtl="0">
              <a:spcBef>
                <a:spcPts val="480"/>
              </a:spcBef>
              <a:spcAft>
                <a:spcPts val="0"/>
              </a:spcAft>
              <a:buSzPts val="1800"/>
              <a:buChar char="🙡"/>
            </a:pPr>
            <a:r>
              <a:rPr lang="en-US">
                <a:solidFill>
                  <a:schemeClr val="dk1"/>
                </a:solidFill>
              </a:rPr>
              <a:t>3 additional credits  are given (tuition free) each semester in the second, third, and fourth year of study</a:t>
            </a:r>
            <a:endParaRPr/>
          </a:p>
          <a:p>
            <a:pPr marL="342900" lvl="0" indent="-342900" algn="l" rtl="0">
              <a:spcBef>
                <a:spcPts val="480"/>
              </a:spcBef>
              <a:spcAft>
                <a:spcPts val="0"/>
              </a:spcAft>
              <a:buSzPts val="1800"/>
              <a:buChar char="🙡"/>
            </a:pPr>
            <a:r>
              <a:rPr lang="en-US">
                <a:solidFill>
                  <a:schemeClr val="dk1"/>
                </a:solidFill>
              </a:rPr>
              <a:t>You should cover total 240 credits in 4 years (additional Orientation 2 credits)</a:t>
            </a:r>
            <a:endParaRPr/>
          </a:p>
          <a:p>
            <a:pPr marL="342900" lvl="0" indent="-266700" algn="l" rtl="0">
              <a:spcBef>
                <a:spcPts val="320"/>
              </a:spcBef>
              <a:spcAft>
                <a:spcPts val="0"/>
              </a:spcAft>
              <a:buSzPts val="1200"/>
              <a:buNone/>
            </a:pPr>
            <a:endParaRPr sz="1600">
              <a:solidFill>
                <a:srgbClr val="FF0000"/>
              </a:solidFill>
            </a:endParaRPr>
          </a:p>
          <a:p>
            <a:pPr marL="0" lvl="0" indent="0" algn="l" rtl="0">
              <a:spcBef>
                <a:spcPts val="48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9329bae5f_0_0"/>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Pre-registration</a:t>
            </a:r>
            <a:endParaRPr/>
          </a:p>
        </p:txBody>
      </p:sp>
      <p:sp>
        <p:nvSpPr>
          <p:cNvPr id="165" name="Google Shape;165;ge9329bae5f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lnSpcReduction="20000"/>
          </a:bodyPr>
          <a:lstStyle/>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FF0000"/>
                </a:solidFill>
              </a:rPr>
              <a:t>Please NOTE:</a:t>
            </a:r>
            <a:endParaRPr>
              <a:solidFill>
                <a:srgbClr val="FF0000"/>
              </a:solidFill>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Some students will be pre-registered to: FYS I &amp; EC I or Math courses, or Introductory courses by department managers</a:t>
            </a:r>
            <a:endParaRPr>
              <a:solidFill>
                <a:srgbClr val="55554A"/>
              </a:solidFill>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endParaRPr sz="1400">
              <a:solidFill>
                <a:srgbClr val="F4680B"/>
              </a:solidFill>
              <a:latin typeface="Noto Sans Symbols"/>
              <a:ea typeface="Noto Sans Symbols"/>
              <a:cs typeface="Noto Sans Symbols"/>
              <a:sym typeface="Noto Sans Symbols"/>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When you open or.auca.kg website and see pre-registered courses, you </a:t>
            </a:r>
            <a:r>
              <a:rPr lang="en-US">
                <a:solidFill>
                  <a:srgbClr val="FF0000"/>
                </a:solidFill>
              </a:rPr>
              <a:t>ARE NOT ALLOWED TO DELETE </a:t>
            </a:r>
            <a:r>
              <a:rPr lang="en-US">
                <a:solidFill>
                  <a:srgbClr val="55554A"/>
                </a:solidFill>
              </a:rPr>
              <a:t>them</a:t>
            </a:r>
            <a:endParaRPr>
              <a:solidFill>
                <a:srgbClr val="55554A"/>
              </a:solidFill>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endParaRPr sz="1400">
              <a:solidFill>
                <a:srgbClr val="F4680B"/>
              </a:solidFill>
              <a:latin typeface="Noto Sans Symbols"/>
              <a:ea typeface="Noto Sans Symbols"/>
              <a:cs typeface="Noto Sans Symbols"/>
              <a:sym typeface="Noto Sans Symbols"/>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Leave the pre-registered courses in your schedule and continue registering to the rest of the courses</a:t>
            </a:r>
            <a:endParaRPr>
              <a:solidFill>
                <a:srgbClr val="55554A"/>
              </a:solidFill>
            </a:endParaRPr>
          </a:p>
          <a:p>
            <a:pPr marL="0" lvl="0" indent="0" algn="l" rtl="0">
              <a:spcBef>
                <a:spcPts val="36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Auditing </a:t>
            </a:r>
            <a:endParaRPr/>
          </a:p>
        </p:txBody>
      </p:sp>
      <p:sp>
        <p:nvSpPr>
          <p:cNvPr id="171" name="Google Shape;171;p5"/>
          <p:cNvSpPr txBox="1">
            <a:spLocks noGrp="1"/>
          </p:cNvSpPr>
          <p:nvPr>
            <p:ph type="body" idx="1"/>
          </p:nvPr>
        </p:nvSpPr>
        <p:spPr>
          <a:xfrm>
            <a:off x="457200" y="1772815"/>
            <a:ext cx="8229600" cy="4464497"/>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SzPct val="75000"/>
              <a:buChar char="🙡"/>
            </a:pPr>
            <a:r>
              <a:rPr lang="en-US"/>
              <a:t>Audits are beneficial for students who want to explore courses outside their majors, or those who are interested in courses that may require extraordinary effort to complete during the same semester as their compulsory major courses.</a:t>
            </a:r>
            <a:endParaRPr/>
          </a:p>
          <a:p>
            <a:pPr marL="342900" lvl="0" indent="-342900" algn="l" rtl="0">
              <a:spcBef>
                <a:spcPts val="444"/>
              </a:spcBef>
              <a:spcAft>
                <a:spcPts val="0"/>
              </a:spcAft>
              <a:buSzPct val="112500"/>
              <a:buChar char="🙡"/>
            </a:pPr>
            <a:r>
              <a:rPr lang="en-US"/>
              <a:t>6 audit credits - not required but possible; </a:t>
            </a:r>
            <a:endParaRPr sz="1600"/>
          </a:p>
          <a:p>
            <a:pPr marL="342900" lvl="0" indent="-342900" algn="l" rtl="0">
              <a:spcBef>
                <a:spcPts val="444"/>
              </a:spcBef>
              <a:spcAft>
                <a:spcPts val="0"/>
              </a:spcAft>
              <a:buSzPct val="75000"/>
              <a:buChar char="🙡"/>
            </a:pPr>
            <a:r>
              <a:rPr lang="en-US"/>
              <a:t>If you select a course with </a:t>
            </a:r>
            <a:r>
              <a:rPr lang="en-US">
                <a:solidFill>
                  <a:srgbClr val="FF0000"/>
                </a:solidFill>
              </a:rPr>
              <a:t>available audit seats</a:t>
            </a:r>
            <a:r>
              <a:rPr lang="en-US"/>
              <a:t>, it means you may audit the course. If Online Registration does not allow you to register for a course with an audit status, this course is not available for audit.</a:t>
            </a:r>
            <a:endParaRPr/>
          </a:p>
          <a:p>
            <a:pPr marL="342900" lvl="0" indent="-342900" algn="l" rtl="0">
              <a:spcBef>
                <a:spcPts val="444"/>
              </a:spcBef>
              <a:spcAft>
                <a:spcPts val="0"/>
              </a:spcAft>
              <a:buSzPct val="75000"/>
              <a:buChar char="🙡"/>
            </a:pPr>
            <a:r>
              <a:rPr lang="en-US"/>
              <a:t>For more information, please visit: </a:t>
            </a:r>
            <a:r>
              <a:rPr lang="en-US" u="sng">
                <a:solidFill>
                  <a:schemeClr val="hlink"/>
                </a:solidFill>
                <a:hlinkClick r:id="rId3"/>
              </a:rPr>
              <a:t>https://auca.kg/en/reg_audit/</a:t>
            </a:r>
            <a:r>
              <a:rPr lang="en-US"/>
              <a:t> </a:t>
            </a:r>
            <a:endParaRPr/>
          </a:p>
          <a:p>
            <a:pPr marL="0" lvl="0" indent="0" algn="l" rtl="0">
              <a:spcBef>
                <a:spcPts val="444"/>
              </a:spcBef>
              <a:spcAft>
                <a:spcPts val="0"/>
              </a:spcAft>
              <a:buSzPct val="75000"/>
              <a:buNone/>
            </a:pPr>
            <a:r>
              <a:rPr lang="en-US"/>
              <a:t> </a:t>
            </a:r>
            <a:endParaRPr/>
          </a:p>
          <a:p>
            <a:pPr marL="342900" lvl="0" indent="-237172" algn="l" rtl="0">
              <a:spcBef>
                <a:spcPts val="444"/>
              </a:spcBef>
              <a:spcAft>
                <a:spcPts val="0"/>
              </a:spcAft>
              <a:buSzPct val="75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Pre-Requisites </a:t>
            </a:r>
            <a:endParaRPr/>
          </a:p>
        </p:txBody>
      </p:sp>
      <p:sp>
        <p:nvSpPr>
          <p:cNvPr id="177" name="Google Shape;17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1800"/>
              <a:buChar char="🙡"/>
            </a:pPr>
            <a:r>
              <a:rPr lang="en-US"/>
              <a:t>Check PRE-REQUISITES for each class</a:t>
            </a:r>
            <a:endParaRPr/>
          </a:p>
          <a:p>
            <a:pPr marL="342900" lvl="0" indent="-342900" algn="l" rtl="0">
              <a:lnSpc>
                <a:spcPct val="150000"/>
              </a:lnSpc>
              <a:spcBef>
                <a:spcPts val="480"/>
              </a:spcBef>
              <a:spcAft>
                <a:spcPts val="0"/>
              </a:spcAft>
              <a:buSzPts val="1800"/>
              <a:buChar char="🙡"/>
            </a:pPr>
            <a:r>
              <a:rPr lang="en-US"/>
              <a:t>Pre-requisites: courses required before taking more advanced courses in an area of study </a:t>
            </a:r>
            <a:endParaRPr/>
          </a:p>
          <a:p>
            <a:pPr marL="342900" lvl="0" indent="-342900" algn="l" rtl="0">
              <a:lnSpc>
                <a:spcPct val="150000"/>
              </a:lnSpc>
              <a:spcBef>
                <a:spcPts val="480"/>
              </a:spcBef>
              <a:spcAft>
                <a:spcPts val="0"/>
              </a:spcAft>
              <a:buSzPts val="1800"/>
              <a:buChar char="🙡"/>
            </a:pPr>
            <a:r>
              <a:rPr lang="en-US"/>
              <a:t>For example: cannot take FYS 211 before FYS 100 </a:t>
            </a:r>
            <a:endParaRPr/>
          </a:p>
          <a:p>
            <a:pPr marL="342900" lvl="0" indent="-342900" algn="l" rtl="0">
              <a:lnSpc>
                <a:spcPct val="150000"/>
              </a:lnSpc>
              <a:spcBef>
                <a:spcPts val="480"/>
              </a:spcBef>
              <a:spcAft>
                <a:spcPts val="0"/>
              </a:spcAft>
              <a:buSzPts val="1800"/>
              <a:buChar char="🙡"/>
            </a:pPr>
            <a:r>
              <a:rPr lang="en-US"/>
              <a:t>For Example: Psychology 101 required before taking Psychology 250</a:t>
            </a:r>
            <a:endParaRPr/>
          </a:p>
          <a:p>
            <a:pPr marL="742950" lvl="1" indent="-285750" algn="l" rtl="0">
              <a:lnSpc>
                <a:spcPct val="150000"/>
              </a:lnSpc>
              <a:spcBef>
                <a:spcPts val="400"/>
              </a:spcBef>
              <a:spcAft>
                <a:spcPts val="0"/>
              </a:spcAft>
              <a:buSzPts val="1700"/>
              <a:buChar char="o"/>
            </a:pPr>
            <a:r>
              <a:rPr lang="en-US"/>
              <a:t>Fail PSY 101? You cannot advance to PSY 250</a:t>
            </a:r>
            <a:endParaRPr/>
          </a:p>
          <a:p>
            <a:pPr marL="0" lvl="0" indent="0" algn="l" rtl="0">
              <a:spcBef>
                <a:spcPts val="480"/>
              </a:spcBef>
              <a:spcAft>
                <a:spcPts val="0"/>
              </a:spcAft>
              <a:buSzPts val="1800"/>
              <a:buNone/>
            </a:pPr>
            <a:endParaRPr b="1"/>
          </a:p>
          <a:p>
            <a:pPr marL="0" lvl="0" indent="0" algn="l" rtl="0">
              <a:spcBef>
                <a:spcPts val="48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List of Classes for Fall 2021</a:t>
            </a:r>
            <a:endParaRPr/>
          </a:p>
        </p:txBody>
      </p:sp>
      <p:sp>
        <p:nvSpPr>
          <p:cNvPr id="183" name="Google Shape;183;p7"/>
          <p:cNvSpPr txBox="1">
            <a:spLocks noGrp="1"/>
          </p:cNvSpPr>
          <p:nvPr>
            <p:ph type="body" idx="1"/>
          </p:nvPr>
        </p:nvSpPr>
        <p:spPr>
          <a:xfrm>
            <a:off x="457200" y="1772816"/>
            <a:ext cx="8229600" cy="435334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The current semester </a:t>
            </a:r>
            <a:r>
              <a:rPr lang="en-US" u="sng"/>
              <a:t>List of Classes </a:t>
            </a:r>
            <a:r>
              <a:rPr lang="en-US"/>
              <a:t>is posted on the AUCA website at the bottom of the Registrar webpage. </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Look for FALL 2021 Course schedules</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u="sng">
                <a:solidFill>
                  <a:schemeClr val="hlink"/>
                </a:solidFill>
                <a:hlinkClick r:id="rId3"/>
              </a:rPr>
              <a:t>https://auca.kg/en/fall_2021/</a:t>
            </a:r>
            <a:endParaRPr/>
          </a:p>
          <a:p>
            <a:pPr marL="342900" lvl="0" indent="-228600" algn="l" rtl="0">
              <a:spcBef>
                <a:spcPts val="480"/>
              </a:spcBef>
              <a:spcAft>
                <a:spcPts val="0"/>
              </a:spcAft>
              <a:buSzPts val="1800"/>
              <a:buNone/>
            </a:pPr>
            <a:endParaRPr/>
          </a:p>
        </p:txBody>
      </p:sp>
    </p:spTree>
  </p:cSld>
  <p:clrMapOvr>
    <a:masterClrMapping/>
  </p:clrMapOvr>
</p:sld>
</file>

<file path=ppt/theme/theme1.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2373</Words>
  <Application>Microsoft Office PowerPoint</Application>
  <PresentationFormat>On-screen Show (4:3)</PresentationFormat>
  <Paragraphs>243</Paragraphs>
  <Slides>34</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Bodoni</vt:lpstr>
      <vt:lpstr>Palatino Linotype</vt:lpstr>
      <vt:lpstr>Noto Sans Symbols</vt:lpstr>
      <vt:lpstr>Libre Franklin</vt:lpstr>
      <vt:lpstr>Times New Roman</vt:lpstr>
      <vt:lpstr>Calibri</vt:lpstr>
      <vt:lpstr>Courier New</vt:lpstr>
      <vt:lpstr>Decatur</vt:lpstr>
      <vt:lpstr>Decatur</vt:lpstr>
      <vt:lpstr>Registration for Fall 2021</vt:lpstr>
      <vt:lpstr>Registration schedule</vt:lpstr>
      <vt:lpstr>Tutorial</vt:lpstr>
      <vt:lpstr>Checklist</vt:lpstr>
      <vt:lpstr>Number of Credits</vt:lpstr>
      <vt:lpstr>Pre-registration</vt:lpstr>
      <vt:lpstr>Auditing </vt:lpstr>
      <vt:lpstr>Pre-Requisites </vt:lpstr>
      <vt:lpstr>List of Classes for Fall 2021</vt:lpstr>
      <vt:lpstr>FYS and EC</vt:lpstr>
      <vt:lpstr>First Year Seminar and English Composition </vt:lpstr>
      <vt:lpstr>Failure from FYS or EC</vt:lpstr>
      <vt:lpstr>Math Requirements</vt:lpstr>
      <vt:lpstr>Gen. Ed. Math Courses</vt:lpstr>
      <vt:lpstr>Math Requirements for transferring to BA, ECO, AMI or SFW</vt:lpstr>
      <vt:lpstr>Math courses for PSY, SOC, JMC and TCMA</vt:lpstr>
      <vt:lpstr>Math Requirements for ANTH, ES, ICP, JMC, LAS</vt:lpstr>
      <vt:lpstr>Russian and Kyrgyz</vt:lpstr>
      <vt:lpstr>Kyrgyz Placement Exam</vt:lpstr>
      <vt:lpstr>Foreign Languages </vt:lpstr>
      <vt:lpstr>Foreign Language Course Policy</vt:lpstr>
      <vt:lpstr>Bard College Diploma</vt:lpstr>
      <vt:lpstr>Sport class</vt:lpstr>
      <vt:lpstr>Individual courses for Fall 2021</vt:lpstr>
      <vt:lpstr>History of Kyrgyzstan and Geography</vt:lpstr>
      <vt:lpstr>Add/Drop period</vt:lpstr>
      <vt:lpstr>Registration tips</vt:lpstr>
      <vt:lpstr>“W” grade</vt:lpstr>
      <vt:lpstr>Online WARC tutoring</vt:lpstr>
      <vt:lpstr>WARC – Tutoring Resource</vt:lpstr>
      <vt:lpstr>Counseling Services</vt:lpstr>
      <vt:lpstr>Academic and Department Advising </vt:lpstr>
      <vt:lpstr>Friendly Reminders</vt:lpstr>
      <vt:lpstr>Help from PA’s during Registration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for Fall 2021</dc:title>
  <dc:creator>Gulnur Esenalieva</dc:creator>
  <cp:lastModifiedBy>user</cp:lastModifiedBy>
  <cp:revision>1</cp:revision>
  <dcterms:created xsi:type="dcterms:W3CDTF">2012-10-16T04:08:37Z</dcterms:created>
  <dcterms:modified xsi:type="dcterms:W3CDTF">2021-08-23T10:02:37Z</dcterms:modified>
</cp:coreProperties>
</file>